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68"/>
  </p:notesMasterIdLst>
  <p:handoutMasterIdLst>
    <p:handoutMasterId r:id="rId69"/>
  </p:handoutMasterIdLst>
  <p:sldIdLst>
    <p:sldId id="256" r:id="rId2"/>
    <p:sldId id="380" r:id="rId3"/>
    <p:sldId id="538" r:id="rId4"/>
    <p:sldId id="723" r:id="rId5"/>
    <p:sldId id="725" r:id="rId6"/>
    <p:sldId id="726" r:id="rId7"/>
    <p:sldId id="727" r:id="rId8"/>
    <p:sldId id="696" r:id="rId9"/>
    <p:sldId id="728" r:id="rId10"/>
    <p:sldId id="729" r:id="rId11"/>
    <p:sldId id="730" r:id="rId12"/>
    <p:sldId id="731" r:id="rId13"/>
    <p:sldId id="732" r:id="rId14"/>
    <p:sldId id="733" r:id="rId15"/>
    <p:sldId id="734" r:id="rId16"/>
    <p:sldId id="735" r:id="rId17"/>
    <p:sldId id="736" r:id="rId18"/>
    <p:sldId id="737" r:id="rId19"/>
    <p:sldId id="738" r:id="rId20"/>
    <p:sldId id="739" r:id="rId21"/>
    <p:sldId id="740" r:id="rId22"/>
    <p:sldId id="741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58" r:id="rId40"/>
    <p:sldId id="759" r:id="rId41"/>
    <p:sldId id="760" r:id="rId42"/>
    <p:sldId id="761" r:id="rId43"/>
    <p:sldId id="762" r:id="rId44"/>
    <p:sldId id="763" r:id="rId45"/>
    <p:sldId id="764" r:id="rId46"/>
    <p:sldId id="765" r:id="rId47"/>
    <p:sldId id="766" r:id="rId48"/>
    <p:sldId id="767" r:id="rId49"/>
    <p:sldId id="768" r:id="rId50"/>
    <p:sldId id="769" r:id="rId51"/>
    <p:sldId id="770" r:id="rId52"/>
    <p:sldId id="771" r:id="rId53"/>
    <p:sldId id="772" r:id="rId54"/>
    <p:sldId id="773" r:id="rId55"/>
    <p:sldId id="774" r:id="rId56"/>
    <p:sldId id="775" r:id="rId57"/>
    <p:sldId id="776" r:id="rId58"/>
    <p:sldId id="777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275" r:id="rId67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640032"/>
    <a:srgbClr val="452103"/>
    <a:srgbClr val="683104"/>
    <a:srgbClr val="592A03"/>
    <a:srgbClr val="CC9900"/>
    <a:srgbClr val="CCCC00"/>
    <a:srgbClr val="FCF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94711" autoAdjust="0"/>
  </p:normalViewPr>
  <p:slideViewPr>
    <p:cSldViewPr>
      <p:cViewPr>
        <p:scale>
          <a:sx n="100" d="100"/>
          <a:sy n="100" d="100"/>
        </p:scale>
        <p:origin x="-2088" y="-307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14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D7D72BE0-D75B-4281-9559-CA81BB0A7EE5}" type="datetimeFigureOut">
              <a:rPr lang="ko-KR" altLang="en-US"/>
              <a:pPr>
                <a:defRPr/>
              </a:pPr>
              <a:t>2020-10-26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DB56CA0B-C789-450D-8669-4F163B73B5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0163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1781B5E9-969B-43D8-A892-BAC0A3DFA10E}" type="datetimeFigureOut">
              <a:rPr lang="ko-KR" altLang="en-US"/>
              <a:pPr>
                <a:defRPr/>
              </a:pPr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4FC47ED3-2AE7-4FA1-97EB-E77DACE631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6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9526" y="4855369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987925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defRPr/>
            </a:pPr>
            <a:r>
              <a:rPr kumimoji="0" lang="en-US" altLang="ko-KR" sz="280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smtClean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76200" y="5181600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667000" y="5486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ea typeface="돋움" pitchFamily="50" charset="-127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ea typeface="돋움" pitchFamily="50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  <a:ea typeface="돋움" pitchFamily="50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3A7E1E04-3578-40A5-A8ED-FD0A1A3AAF3A}" type="slidenum">
              <a:rPr lang="ko-KR" altLang="en-US" sz="110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 eaLnBrk="0" hangingPunct="0">
                <a:defRPr/>
              </a:pPr>
              <a:t>‹#›</a:t>
            </a:fld>
            <a:r>
              <a:rPr lang="en-US" altLang="ko-KR" sz="1100" dirty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t>/65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2"/>
            <a:endParaRPr lang="en-US" altLang="ko-KR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>
              <a:ea typeface="돋움" pitchFamily="50" charset="-127"/>
            </a:endParaRPr>
          </a:p>
        </p:txBody>
      </p:sp>
      <p:grpSp>
        <p:nvGrpSpPr>
          <p:cNvPr id="2" name="Group 191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6003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89" r:id="rId3"/>
    <p:sldLayoutId id="214748429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295400" y="472440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8194" name="제목 5"/>
          <p:cNvSpPr>
            <a:spLocks noGrp="1"/>
          </p:cNvSpPr>
          <p:nvPr>
            <p:ph type="ctrTitle"/>
          </p:nvPr>
        </p:nvSpPr>
        <p:spPr>
          <a:xfrm>
            <a:off x="1295400" y="4994710"/>
            <a:ext cx="7696200" cy="838200"/>
          </a:xfrm>
        </p:spPr>
        <p:txBody>
          <a:bodyPr/>
          <a:lstStyle/>
          <a:p>
            <a:r>
              <a:rPr lang="en-US" altLang="ko-KR" dirty="0" smtClean="0"/>
              <a:t>JSP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서블릿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서블릿 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서블릿 클래스를 작성한 다음에는 컴파일을 해야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컴파일 방법은 일반 자바 프로그램과 마찬가지로</a:t>
            </a:r>
            <a:r>
              <a:rPr lang="ko-KR" altLang="en-US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javac.exe </a:t>
            </a:r>
            <a:r>
              <a:rPr lang="ko-KR" altLang="en-US" smtClean="0"/>
              <a:t>프로그램을 이용하면 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컴파일 결과물은 웹 서버에 속한 디렉터리에 설치해야 하고</a:t>
            </a:r>
            <a:r>
              <a:rPr lang="en-US" altLang="ko-KR" smtClean="0"/>
              <a:t>, </a:t>
            </a:r>
            <a:r>
              <a:rPr lang="ko-KR" altLang="en-US" smtClean="0"/>
              <a:t>서블릿 클래스를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과 함께 웹 서버에 등록하고 나면 프로그래머가 해야 할 일은 끝이 난다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945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2"/>
          <a:srcRect l="31972" t="12564" r="32297" b="41721"/>
          <a:stretch>
            <a:fillRect/>
          </a:stretch>
        </p:blipFill>
        <p:spPr bwMode="auto">
          <a:xfrm>
            <a:off x="914400" y="3206750"/>
            <a:ext cx="7010400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362200" y="6248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1-6]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클래스를 개발할 때 해야 하는 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JSP(JavaServer Pages</a:t>
            </a:r>
            <a:r>
              <a:rPr lang="en-US" altLang="ko-KR" smtClean="0"/>
              <a:t>)</a:t>
            </a:r>
            <a:r>
              <a:rPr lang="ko-KR" altLang="en-US" smtClean="0"/>
              <a:t>는 서블릿과 마찬가지로 자바를 기반으로 하는 웹 애플리케이션 프로그래밍 기술이다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페이지는 서블릿 클래스와 반대로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 안에 자바 코드가 삽입되는 구조이를 갖는다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&lt;%</a:t>
            </a:r>
            <a:r>
              <a:rPr lang="ko-KR" altLang="en-US" smtClean="0"/>
              <a:t>로 시작해서 </a:t>
            </a:r>
            <a:r>
              <a:rPr lang="en-US" altLang="ko-KR" smtClean="0"/>
              <a:t>%&gt;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끝나는 태그와 </a:t>
            </a:r>
            <a:r>
              <a:rPr lang="en-US" altLang="ko-KR" smtClean="0"/>
              <a:t>&lt;%=</a:t>
            </a:r>
            <a:r>
              <a:rPr lang="ko-KR" altLang="en-US" smtClean="0"/>
              <a:t>로 시작해서 </a:t>
            </a:r>
            <a:r>
              <a:rPr lang="en-US" altLang="ko-KR" smtClean="0"/>
              <a:t>%&gt;</a:t>
            </a:r>
            <a:r>
              <a:rPr lang="ko-KR" altLang="en-US" smtClean="0"/>
              <a:t>로 끝나는 태그는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문법이 아니라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문법에 속하는 것들이다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mtClean="0"/>
              <a:t>&lt;%</a:t>
            </a:r>
            <a:r>
              <a:rPr lang="ko-KR" altLang="en-US" smtClean="0"/>
              <a:t>와 </a:t>
            </a:r>
            <a:r>
              <a:rPr lang="en-US" altLang="ko-KR" smtClean="0"/>
              <a:t>%&gt;</a:t>
            </a:r>
            <a:r>
              <a:rPr lang="ko-KR" altLang="en-US" smtClean="0"/>
              <a:t> 사이에는 자바 명령문을</a:t>
            </a:r>
            <a:r>
              <a:rPr lang="en-US" altLang="ko-KR" smtClean="0"/>
              <a:t>, &lt;%=</a:t>
            </a:r>
            <a:r>
              <a:rPr lang="ko-KR" altLang="en-US" smtClean="0"/>
              <a:t>와 </a:t>
            </a:r>
            <a:r>
              <a:rPr lang="en-US" altLang="ko-KR" smtClean="0"/>
              <a:t>%&gt; </a:t>
            </a:r>
            <a:r>
              <a:rPr lang="ko-KR" altLang="en-US" smtClean="0"/>
              <a:t>사이에는 자바 식을 쓸 수 있다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04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20483" name="Picture 7"/>
          <p:cNvPicPr>
            <a:picLocks noChangeAspect="1" noChangeArrowheads="1"/>
          </p:cNvPicPr>
          <p:nvPr/>
        </p:nvPicPr>
        <p:blipFill>
          <a:blip r:embed="rId2"/>
          <a:srcRect l="34734" t="35374" r="34941" b="43266"/>
          <a:stretch>
            <a:fillRect/>
          </a:stretch>
        </p:blipFill>
        <p:spPr bwMode="auto">
          <a:xfrm>
            <a:off x="990600" y="30480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362200" y="48768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1-7]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페이지의 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페이지는 서블릿 클래스와 달리 컴파일 과정이나 등록 과정이 필요치 않으며</a:t>
            </a:r>
            <a:r>
              <a:rPr lang="en-US" altLang="ko-KR" smtClean="0"/>
              <a:t>, </a:t>
            </a:r>
            <a:r>
              <a:rPr lang="ko-KR" altLang="en-US" smtClean="0"/>
              <a:t>텍스트 에디터로 소스 코드를 작성해 웹 서버에 속한 디렉터리에 저장해 놓기만 하면 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15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21507" name="Picture 8"/>
          <p:cNvPicPr>
            <a:picLocks noChangeAspect="1" noChangeArrowheads="1"/>
          </p:cNvPicPr>
          <p:nvPr/>
        </p:nvPicPr>
        <p:blipFill>
          <a:blip r:embed="rId2"/>
          <a:srcRect l="40964" t="29381" r="36763" b="46553"/>
          <a:stretch>
            <a:fillRect/>
          </a:stretch>
        </p:blipFill>
        <p:spPr bwMode="auto">
          <a:xfrm>
            <a:off x="1219200" y="2743200"/>
            <a:ext cx="6705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362200" y="51816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1-8] JSP 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페이지를 개발할 때 해야 하는 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&lt;%</a:t>
            </a:r>
            <a:r>
              <a:rPr lang="ko-KR" altLang="en-US" smtClean="0"/>
              <a:t>와 </a:t>
            </a:r>
            <a:r>
              <a:rPr lang="en-US" altLang="ko-KR" smtClean="0"/>
              <a:t>%&gt; </a:t>
            </a:r>
            <a:r>
              <a:rPr lang="ko-KR" altLang="en-US" smtClean="0"/>
              <a:t>또는 </a:t>
            </a:r>
            <a:r>
              <a:rPr lang="en-US" altLang="ko-KR" smtClean="0"/>
              <a:t>&lt;%=</a:t>
            </a:r>
            <a:r>
              <a:rPr lang="ko-KR" altLang="en-US" smtClean="0"/>
              <a:t>와 </a:t>
            </a:r>
            <a:r>
              <a:rPr lang="en-US" altLang="ko-KR" smtClean="0"/>
              <a:t>%&gt;</a:t>
            </a:r>
            <a:r>
              <a:rPr lang="ko-KR" altLang="en-US" smtClean="0"/>
              <a:t>로 둘러싸인 태그 뿐만</a:t>
            </a:r>
            <a:r>
              <a:rPr lang="en-US" altLang="ko-KR" smtClean="0"/>
              <a:t> </a:t>
            </a:r>
            <a:r>
              <a:rPr lang="ko-KR" altLang="en-US" smtClean="0"/>
              <a:t>아니라 </a:t>
            </a:r>
            <a:r>
              <a:rPr lang="en-US" altLang="ko-KR" smtClean="0"/>
              <a:t>${</a:t>
            </a:r>
            <a:r>
              <a:rPr lang="ko-KR" altLang="en-US" b="1" smtClean="0">
                <a:latin typeface="Times New Roman" pitchFamily="18" charset="0"/>
                <a:cs typeface="Times New Roman" pitchFamily="18" charset="0"/>
              </a:rPr>
              <a:t>로 시작해서 </a:t>
            </a:r>
            <a:r>
              <a:rPr lang="en-US" altLang="ko-KR" smtClean="0"/>
              <a:t>}</a:t>
            </a:r>
            <a:r>
              <a:rPr lang="ko-KR" altLang="en-US" smtClean="0"/>
              <a:t>로 끝나는 태그도 있는데</a:t>
            </a:r>
            <a:r>
              <a:rPr lang="en-US" altLang="ko-KR" smtClean="0"/>
              <a:t>, </a:t>
            </a:r>
            <a:r>
              <a:rPr lang="ko-KR" altLang="en-US" smtClean="0"/>
              <a:t>이 태그는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2.0 </a:t>
            </a:r>
            <a:r>
              <a:rPr lang="ko-KR" altLang="en-US" smtClean="0"/>
              <a:t>버전에 새로 추가된 익스프레션 언어의 문법이며</a:t>
            </a:r>
            <a:r>
              <a:rPr lang="en-US" altLang="ko-KR" smtClean="0"/>
              <a:t>, </a:t>
            </a:r>
            <a:r>
              <a:rPr lang="ko-KR" altLang="en-US" smtClean="0"/>
              <a:t>이 언어를 이용하면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페이지로부터 자바 코드를 완전히 제거할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25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22531" name="Picture 9"/>
          <p:cNvPicPr>
            <a:picLocks noChangeAspect="1" noChangeArrowheads="1"/>
          </p:cNvPicPr>
          <p:nvPr/>
        </p:nvPicPr>
        <p:blipFill>
          <a:blip r:embed="rId2"/>
          <a:srcRect l="32500" t="20973" r="32474" b="39111"/>
          <a:stretch>
            <a:fillRect/>
          </a:stretch>
        </p:blipFill>
        <p:spPr bwMode="auto">
          <a:xfrm>
            <a:off x="914400" y="2590800"/>
            <a:ext cx="7086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981200" y="5943600"/>
            <a:ext cx="533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1-9]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기술과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기술을 혼합해서 작성한 웹 애플리케이션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브라우저의 주소 창에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http://java.sun.com</a:t>
            </a:r>
            <a:r>
              <a:rPr lang="en-US" altLang="ko-KR" smtClean="0"/>
              <a:t>/</a:t>
            </a:r>
            <a:r>
              <a:rPr lang="ko-KR" altLang="en-US" smtClean="0"/>
              <a:t>이라는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에서 무상으로 다운로드 받을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35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23555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0"/>
            <a:ext cx="7239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362200" y="60960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1-10]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마우스 포인터를 화면 위쪽에 있는</a:t>
            </a:r>
            <a:r>
              <a:rPr lang="en-US" altLang="ko-KR" smtClean="0"/>
              <a:t>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‘Downloads’</a:t>
            </a:r>
            <a:r>
              <a:rPr lang="ko-KR" altLang="en-US" smtClean="0"/>
              <a:t>메뉴 위에 올려 놓으면 다음과 같은 풀다운 메뉴가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45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6388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1-11]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4580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09800"/>
            <a:ext cx="7315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풀 다운 메뉴에서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‘Java SE’</a:t>
            </a:r>
            <a:r>
              <a:rPr lang="ko-KR" altLang="en-US" smtClean="0"/>
              <a:t>를 선택하면 화면이 다음과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560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791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1-12]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(3)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560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7010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화면에서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‘Download JDK’</a:t>
            </a:r>
            <a:r>
              <a:rPr lang="ko-KR" altLang="en-US" smtClean="0"/>
              <a:t>버튼을</a:t>
            </a:r>
            <a:r>
              <a:rPr lang="en-US" altLang="ko-KR" smtClean="0"/>
              <a:t> </a:t>
            </a:r>
            <a:r>
              <a:rPr lang="ko-KR" altLang="en-US" smtClean="0"/>
              <a:t>누르면 화면이 다음과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66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791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1-13]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(4)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8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05000"/>
            <a:ext cx="7696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화면에서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‘Download’</a:t>
            </a:r>
            <a:r>
              <a:rPr lang="ko-KR" altLang="en-US" smtClean="0"/>
              <a:t>버튼을 누르면 다음과 같은 작은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765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791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1-14]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(5)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7652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81200"/>
            <a:ext cx="777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화면에서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‘Skip this Step’</a:t>
            </a:r>
            <a:r>
              <a:rPr lang="ko-KR" altLang="en-US" smtClean="0"/>
              <a:t>을 클릭하면 작은 창은 없어지고</a:t>
            </a:r>
            <a:r>
              <a:rPr lang="en-US" altLang="ko-KR" smtClean="0"/>
              <a:t>, </a:t>
            </a:r>
            <a:r>
              <a:rPr lang="ko-KR" altLang="en-US" smtClean="0"/>
              <a:t>웹 브라우저 화면이 바뀌면서 다음과 같이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ko-KR" altLang="en-US" smtClean="0"/>
              <a:t>를 다운로드 하는 새로운 작은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위 창에서 </a:t>
            </a:r>
            <a:r>
              <a:rPr lang="en-US" altLang="ko-KR" smtClean="0"/>
              <a:t>‘</a:t>
            </a:r>
            <a:r>
              <a:rPr lang="ko-KR" altLang="en-US" smtClean="0"/>
              <a:t>저장</a:t>
            </a:r>
            <a:r>
              <a:rPr lang="en-US" altLang="ko-KR" smtClean="0"/>
              <a:t>’</a:t>
            </a:r>
            <a:r>
              <a:rPr lang="ko-KR" altLang="en-US" smtClean="0"/>
              <a:t>버튼을 누르면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다운로드가 시작된다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86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49530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1-15]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JDK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(6)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867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86000"/>
            <a:ext cx="61722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263525" y="1016000"/>
            <a:ext cx="8567738" cy="5400675"/>
          </a:xfrm>
        </p:spPr>
        <p:txBody>
          <a:bodyPr/>
          <a:lstStyle/>
          <a:p>
            <a:pPr>
              <a:defRPr/>
            </a:pPr>
            <a:r>
              <a:rPr lang="ko-KR" altLang="en-US" smtClean="0"/>
              <a:t>학습목표</a:t>
            </a:r>
            <a:endParaRPr lang="en-US" altLang="ko-KR" smtClean="0"/>
          </a:p>
          <a:p>
            <a:pPr lvl="1">
              <a:lnSpc>
                <a:spcPct val="150000"/>
              </a:lnSpc>
              <a:defRPr/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기술과 서블릿 기술의 기초를 배워본다</a:t>
            </a:r>
            <a:r>
              <a:rPr lang="en-US" altLang="ko-KR" smtClean="0"/>
              <a:t>. </a:t>
            </a:r>
            <a:r>
              <a:rPr lang="ko-KR" altLang="en-US" smtClean="0"/>
              <a:t>이 두 기술은 모두 웹 애플리케이션의 프로그램밍에 사용되는 기술이므로 알아보자</a:t>
            </a:r>
            <a:r>
              <a:rPr lang="en-US" altLang="ko-KR" smtClean="0"/>
              <a:t>.</a:t>
            </a:r>
          </a:p>
          <a:p>
            <a:pPr lvl="1">
              <a:buFont typeface="Wingdings" pitchFamily="2" charset="2"/>
              <a:buNone/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>
                <a:solidFill>
                  <a:srgbClr val="000000"/>
                </a:solidFill>
              </a:rPr>
              <a:t>내용</a:t>
            </a:r>
            <a:endParaRPr lang="en-US" altLang="ko-KR" smtClean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 smtClean="0">
                <a:solidFill>
                  <a:srgbClr val="000000"/>
                </a:solidFill>
              </a:rPr>
              <a:t>와 서블릿에 대하여</a:t>
            </a:r>
            <a:endParaRPr lang="en-US" altLang="ko-KR" smtClean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b="1" smtClean="0">
                <a:latin typeface="Times New Roman" pitchFamily="18" charset="0"/>
                <a:cs typeface="Times New Roman" pitchFamily="18" charset="0"/>
              </a:rPr>
              <a:t>설치하기</a:t>
            </a:r>
            <a:endParaRPr lang="en-US" altLang="ko-KR" sz="1600" b="1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altLang="ko-KR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b="1" smtClean="0">
                <a:latin typeface="Times New Roman" pitchFamily="18" charset="0"/>
                <a:cs typeface="Times New Roman" pitchFamily="18" charset="0"/>
              </a:rPr>
              <a:t>톰캣 설치하기</a:t>
            </a:r>
            <a:endParaRPr lang="en-US" altLang="ko-KR" sz="1600" b="1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altLang="ko-KR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b="1" smtClean="0">
                <a:latin typeface="Times New Roman" pitchFamily="18" charset="0"/>
                <a:cs typeface="Times New Roman" pitchFamily="18" charset="0"/>
              </a:rPr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b="1" smtClean="0">
                <a:latin typeface="Times New Roman" pitchFamily="18" charset="0"/>
                <a:cs typeface="Times New Roman" pitchFamily="18" charset="0"/>
              </a:rPr>
              <a:t>페이지 작성하기</a:t>
            </a:r>
            <a:endParaRPr lang="en-US" altLang="ko-KR" sz="1600" b="1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다운로드 받은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ko-KR" altLang="en-US" smtClean="0"/>
              <a:t>파일을 더블클릭하면 설치 프로그램이 시작되면서 그림과 같은 창이 나타날 것이다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2969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29699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7086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‘Accept’ </a:t>
            </a:r>
            <a:r>
              <a:rPr lang="ko-KR" altLang="en-US" smtClean="0"/>
              <a:t>버튼을 누르면 창이 그림과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072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30723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7239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‘Next’</a:t>
            </a:r>
            <a:r>
              <a:rPr lang="ko-KR" altLang="en-US" smtClean="0"/>
              <a:t>버튼을 누르면 창이 다음과 같이 바뀌며</a:t>
            </a:r>
            <a:r>
              <a:rPr lang="en-US" altLang="ko-KR" smtClean="0"/>
              <a:t>,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JDL</a:t>
            </a:r>
            <a:r>
              <a:rPr lang="ko-KR" altLang="en-US" smtClean="0"/>
              <a:t>의 설치가 진행되는 도중에 다음과 같은 창이 하나 더 생길 것이다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174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31747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43200"/>
            <a:ext cx="3581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43200"/>
            <a:ext cx="37957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4191000" y="4267200"/>
            <a:ext cx="381000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en-US" altLang="ko-KR" smtClean="0"/>
              <a:t> </a:t>
            </a:r>
            <a:r>
              <a:rPr lang="ko-KR" altLang="en-US" smtClean="0"/>
              <a:t>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JRE</a:t>
            </a:r>
            <a:r>
              <a:rPr lang="ko-KR" altLang="en-US" smtClean="0"/>
              <a:t>를 비롯한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JDL</a:t>
            </a:r>
            <a:r>
              <a:rPr lang="ko-KR" altLang="en-US" smtClean="0"/>
              <a:t>의 모든 항목들이 설치되고 나면 원래 있던 창의 모습은 그림과 같이 바뀔 것이다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277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32771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37957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2514600"/>
            <a:ext cx="37957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오른쪽 화살표 13"/>
          <p:cNvSpPr/>
          <p:nvPr/>
        </p:nvSpPr>
        <p:spPr>
          <a:xfrm>
            <a:off x="4392613" y="3962400"/>
            <a:ext cx="381000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ko-KR" altLang="en-US" smtClean="0"/>
              <a:t>가 설치 된 후 디렉터리 바로 아래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ko-KR" altLang="en-US" smtClean="0"/>
              <a:t>이라는 서브디렉터리가 있고</a:t>
            </a:r>
            <a:r>
              <a:rPr lang="en-US" altLang="ko-KR" smtClean="0"/>
              <a:t>, </a:t>
            </a:r>
            <a:r>
              <a:rPr lang="ko-KR" altLang="en-US" smtClean="0"/>
              <a:t>그 안에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javac.exe</a:t>
            </a:r>
            <a:r>
              <a:rPr lang="ko-KR" altLang="en-US" smtClean="0"/>
              <a:t>라는 파일이 있는데 이 파일이 자바 컴파일러 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en-US" altLang="ko-KR" smtClean="0"/>
              <a:t> </a:t>
            </a:r>
            <a:r>
              <a:rPr lang="ko-KR" altLang="en-US" smtClean="0"/>
              <a:t>디렉터리의 경로명을 윈도우 운영체제의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변수에 설정하면 서블릿 클래스를 컴파일할 때마다 경로명을 일일이 지정할 필요가 없어서 편리하다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379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pic>
        <p:nvPicPr>
          <p:cNvPr id="33795" name="Picture 23"/>
          <p:cNvPicPr>
            <a:picLocks noChangeAspect="1" noChangeArrowheads="1"/>
          </p:cNvPicPr>
          <p:nvPr/>
        </p:nvPicPr>
        <p:blipFill>
          <a:blip r:embed="rId2"/>
          <a:srcRect l="33368" t="36493" r="31781" b="35574"/>
          <a:stretch>
            <a:fillRect/>
          </a:stretch>
        </p:blipFill>
        <p:spPr bwMode="auto">
          <a:xfrm>
            <a:off x="838200" y="2209800"/>
            <a:ext cx="746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362200" y="5105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1-16]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자바 컴파일러가 설치된 디렉터리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윈도우 </a:t>
            </a:r>
            <a:r>
              <a:rPr lang="en-US" altLang="ko-KR" smtClean="0"/>
              <a:t>2000 </a:t>
            </a:r>
            <a:r>
              <a:rPr lang="ko-KR" altLang="en-US" smtClean="0"/>
              <a:t>이상의 버전에서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변수를 설정하는 방법은 다음 그림과 같다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윈도우 운영체제의 </a:t>
            </a:r>
            <a:r>
              <a:rPr lang="en-US" altLang="ko-KR" smtClean="0"/>
              <a:t>‘</a:t>
            </a:r>
            <a:r>
              <a:rPr lang="ko-KR" altLang="en-US" smtClean="0"/>
              <a:t>시작</a:t>
            </a:r>
            <a:r>
              <a:rPr lang="en-US" altLang="ko-KR" smtClean="0"/>
              <a:t>’</a:t>
            </a:r>
            <a:r>
              <a:rPr lang="ko-KR" altLang="en-US" smtClean="0"/>
              <a:t>메뉴에서 설정 → 제어판 → 시스템 → 고급 시스템 설정을 선택한다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48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6388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1-17]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PATH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환경 변수 설정하기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4820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667000"/>
            <a:ext cx="64770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시스템 속성 창에서 </a:t>
            </a:r>
            <a:r>
              <a:rPr lang="en-US" altLang="ko-KR" smtClean="0"/>
              <a:t>‘</a:t>
            </a:r>
            <a:r>
              <a:rPr lang="ko-KR" altLang="en-US" smtClean="0"/>
              <a:t>환경 변수</a:t>
            </a:r>
            <a:r>
              <a:rPr lang="en-US" altLang="ko-KR" smtClean="0"/>
              <a:t>’ </a:t>
            </a:r>
            <a:r>
              <a:rPr lang="ko-KR" altLang="en-US" smtClean="0"/>
              <a:t>버튼을 누르면 다음과 같이 창이 하나 더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584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2200" y="53340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1-18]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PATH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환경 변수 설정하기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5844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81200"/>
            <a:ext cx="6400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‘</a:t>
            </a:r>
            <a:r>
              <a:rPr lang="ko-KR" altLang="en-US" smtClean="0"/>
              <a:t>편집</a:t>
            </a:r>
            <a:r>
              <a:rPr lang="en-US" altLang="ko-KR" smtClean="0"/>
              <a:t>’</a:t>
            </a:r>
            <a:r>
              <a:rPr lang="ko-KR" altLang="en-US" smtClean="0"/>
              <a:t>버튼을 누르면 다음의 왼쪽 같은 창이 나타나고</a:t>
            </a:r>
            <a:r>
              <a:rPr lang="en-US" altLang="ko-KR" smtClean="0"/>
              <a:t>, ‘</a:t>
            </a:r>
            <a:r>
              <a:rPr lang="ko-KR" altLang="en-US" smtClean="0"/>
              <a:t>새로 만들기</a:t>
            </a:r>
            <a:r>
              <a:rPr lang="en-US" altLang="ko-KR" smtClean="0"/>
              <a:t>’</a:t>
            </a:r>
            <a:r>
              <a:rPr lang="ko-KR" altLang="en-US" smtClean="0"/>
              <a:t>버튼을 누르면 오른쪽 같은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68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90800" y="3886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1-19]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PATH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환경 변수 설정하기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(3)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6868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0"/>
            <a:ext cx="365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286000"/>
            <a:ext cx="3810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572000"/>
            <a:ext cx="3581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4538" y="4570413"/>
            <a:ext cx="3751262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2590800" y="6248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1-20]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PATH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환경 변수 설정하기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(4)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앞 페이지 창에서‘확인</a:t>
            </a:r>
            <a:r>
              <a:rPr lang="en-US" altLang="ko-KR" smtClean="0"/>
              <a:t>’</a:t>
            </a:r>
            <a:r>
              <a:rPr lang="ko-KR" altLang="en-US" smtClean="0"/>
              <a:t>버튼을 누르면 새로운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값이 저장되고 창이 닫힐 것이며</a:t>
            </a:r>
            <a:r>
              <a:rPr lang="en-US" altLang="ko-KR" smtClean="0"/>
              <a:t>, </a:t>
            </a:r>
            <a:r>
              <a:rPr lang="ko-KR" altLang="en-US" smtClean="0"/>
              <a:t>환경 변수 창에 새로운 변수 값이 표시될 것이다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90800" y="5410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1-21]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PATH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환경 변수 설정하기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(5)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892" name="Picture 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362200"/>
            <a:ext cx="67818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 설정하기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ko-KR" smtClean="0"/>
              <a:t> </a:t>
            </a:r>
            <a:r>
              <a:rPr lang="ko-KR" altLang="en-US" smtClean="0"/>
              <a:t>환경 변수의 설정 작업이 끝나면 올바로 설정되었는지 확인해 보자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윈도우 시작 메뉴에서 프로그램 → 보조 프로그램 → 명령 프롬프트 를 선택해서 명령 프롬프트 창을 띄운 후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‘javac –version’</a:t>
            </a:r>
            <a:r>
              <a:rPr lang="ko-KR" altLang="en-US" smtClean="0"/>
              <a:t>이라는 명령을 입력한다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자바 컴파일러를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-version </a:t>
            </a:r>
            <a:r>
              <a:rPr lang="ko-KR" altLang="en-US" smtClean="0"/>
              <a:t>옵션을 주고 실행하면 자바 컴파일러의 버전이 출력된다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89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JDK </a:t>
            </a:r>
            <a:r>
              <a:rPr lang="ko-KR" altLang="en-US" smtClean="0"/>
              <a:t>설치하기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90800" y="44196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1-22]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자바 컴파일러의 버전 확인하기</a:t>
            </a:r>
          </a:p>
        </p:txBody>
      </p:sp>
      <p:pic>
        <p:nvPicPr>
          <p:cNvPr id="38916" name="Picture 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743200"/>
            <a:ext cx="594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브라우저의 요청을 받아 해당하는 웹 페이지를 찾아서 보내주는 일을 하는 컴퓨터</a:t>
            </a:r>
            <a:r>
              <a:rPr lang="en-US" altLang="ko-KR" smtClean="0"/>
              <a:t>(</a:t>
            </a:r>
            <a:r>
              <a:rPr lang="ko-KR" altLang="en-US" smtClean="0"/>
              <a:t>일을 하는 소프트웨어</a:t>
            </a:r>
            <a:r>
              <a:rPr lang="en-US" altLang="ko-KR" smtClean="0"/>
              <a:t>)</a:t>
            </a:r>
            <a:r>
              <a:rPr lang="ko-KR" altLang="en-US" smtClean="0"/>
              <a:t>를 웹 서버라고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서버는 웹 브라우저로부터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받아서 그에 해당하는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찾아서 웹 브라우저로 보내주는 일을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22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/>
          <a:srcRect l="30702" t="55951" r="24561" b="15112"/>
          <a:stretch>
            <a:fillRect/>
          </a:stretch>
        </p:blipFill>
        <p:spPr bwMode="auto">
          <a:xfrm>
            <a:off x="1066800" y="2209800"/>
            <a:ext cx="6934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3048000" y="441960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 브라우저와 웹 서버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브라우저의 주소 창에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http://tomcat.apache.org</a:t>
            </a:r>
            <a:r>
              <a:rPr lang="en-US" altLang="ko-KR" smtClean="0"/>
              <a:t>/</a:t>
            </a:r>
            <a:r>
              <a:rPr lang="ko-KR" altLang="en-US" smtClean="0"/>
              <a:t>라는 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입력하면 다음과 같이 톰캣 사이트의 웹 페이지가 나타날 것이다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399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90800" y="5867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1-23]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톰탯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6.0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9940" name="Picture 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38400"/>
            <a:ext cx="7467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‘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Tomcat 6.x’</a:t>
            </a:r>
            <a:r>
              <a:rPr lang="ko-KR" altLang="en-US" smtClean="0"/>
              <a:t>를 선택하면 다음과 같은 화면이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09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90800" y="5867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1-24]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톰탯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6.0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64" name="Picture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81200"/>
            <a:ext cx="7696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다운로드 받기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‘Windows Service Installer’</a:t>
            </a:r>
            <a:r>
              <a:rPr lang="ko-KR" altLang="en-US" smtClean="0"/>
              <a:t>링크를 클릭하면 다음과 같은 작은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저장 버튼을 누르면 톰캣 다운로드가 시작된다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19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90800" y="48006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1-25]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톰탯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6.0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다운로드 받기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(3)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1988" name="Picture 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096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다운로드 받은 톰캣 파일을 더블클릭하면 설치 프로그램이 시작되면서 그림과 같은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30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43016" name="Picture 35"/>
          <p:cNvSpPr>
            <a:spLocks noChangeAspect="1" noChangeArrowheads="1"/>
          </p:cNvSpPr>
          <p:nvPr/>
        </p:nvSpPr>
        <p:spPr bwMode="auto">
          <a:xfrm>
            <a:off x="838200" y="2362200"/>
            <a:ext cx="762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914400" y="2238375"/>
          <a:ext cx="70104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비트맵 이미지" r:id="rId3" imgW="4885714" imgH="3780952" progId="PBrush">
                  <p:embed/>
                </p:oleObj>
              </mc:Choice>
              <mc:Fallback>
                <p:oleObj name="비트맵 이미지" r:id="rId3" imgW="4885714" imgH="3780952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38375"/>
                        <a:ext cx="701040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‘Next’ </a:t>
            </a:r>
            <a:r>
              <a:rPr lang="ko-KR" altLang="en-US" smtClean="0"/>
              <a:t>버튼을 누르면 창이 다음 그림과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40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4035" name="Picture 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7010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‘I Agree’</a:t>
            </a:r>
            <a:r>
              <a:rPr lang="ko-KR" altLang="en-US" smtClean="0"/>
              <a:t>버튼을 누르면 창이 다음 그림처럼 바뀌며</a:t>
            </a:r>
            <a:r>
              <a:rPr lang="en-US" altLang="ko-KR" smtClean="0"/>
              <a:t>, </a:t>
            </a:r>
            <a:r>
              <a:rPr lang="ko-KR" altLang="en-US" smtClean="0"/>
              <a:t>이 창에서는 톰캣의 설치 항목을 선택할 수 있으며</a:t>
            </a:r>
            <a:r>
              <a:rPr lang="en-US" altLang="ko-KR" smtClean="0"/>
              <a:t>,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‘Examples’</a:t>
            </a:r>
            <a:r>
              <a:rPr lang="ko-KR" altLang="en-US" smtClean="0"/>
              <a:t>라는 항목은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페이지와 서블릿 클래스의 여러 유용한 예제들을 포함하고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505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5059" name="Picture 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743200"/>
            <a:ext cx="441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38"/>
          <p:cNvPicPr>
            <a:picLocks noChangeAspect="1" noChangeArrowheads="1"/>
          </p:cNvPicPr>
          <p:nvPr/>
        </p:nvPicPr>
        <p:blipFill>
          <a:blip r:embed="rId3"/>
          <a:srcRect l="7436" t="20140" r="14632" b="17500"/>
          <a:stretch>
            <a:fillRect/>
          </a:stretch>
        </p:blipFill>
        <p:spPr bwMode="auto">
          <a:xfrm>
            <a:off x="5716588" y="3214688"/>
            <a:ext cx="2420937" cy="21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구부러진 연결선 9"/>
          <p:cNvCxnSpPr/>
          <p:nvPr/>
        </p:nvCxnSpPr>
        <p:spPr>
          <a:xfrm flipV="1">
            <a:off x="3124200" y="4572000"/>
            <a:ext cx="3429000" cy="3048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창은 톰캣을 설치할 디렉터리의 경로명을 보여주고 있으며 다른 디렉터리로 바꾸고 싶으면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‘Browse’</a:t>
            </a:r>
            <a:r>
              <a:rPr lang="ko-KR" altLang="en-US" smtClean="0"/>
              <a:t>버튼을 이용하여 바꾸면 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60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6083" name="Picture 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438400"/>
            <a:ext cx="6781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창에서는 톰캣이 실행될 때 사용할 포트 번호와 관리자 아이디</a:t>
            </a:r>
            <a:r>
              <a:rPr lang="en-US" altLang="ko-KR" smtClean="0"/>
              <a:t>, </a:t>
            </a:r>
            <a:r>
              <a:rPr lang="ko-KR" altLang="en-US" smtClean="0"/>
              <a:t>암호를 입력할 수 있으며</a:t>
            </a:r>
            <a:r>
              <a:rPr lang="en-US" altLang="ko-KR" smtClean="0"/>
              <a:t>, </a:t>
            </a:r>
            <a:r>
              <a:rPr lang="ko-KR" altLang="en-US" smtClean="0"/>
              <a:t>이미 표시되어 있는 </a:t>
            </a:r>
            <a:r>
              <a:rPr lang="en-US" altLang="ko-KR" smtClean="0"/>
              <a:t>8080</a:t>
            </a:r>
            <a:r>
              <a:rPr lang="ko-KR" altLang="en-US" smtClean="0"/>
              <a:t>이라는 포트 번호는 톰캣 설치 프로그램이 자동으로 선택한 값인데</a:t>
            </a:r>
            <a:r>
              <a:rPr lang="en-US" altLang="ko-KR" smtClean="0"/>
              <a:t>, </a:t>
            </a:r>
            <a:r>
              <a:rPr lang="ko-KR" altLang="en-US" smtClean="0"/>
              <a:t>때로는 다른 값으로 바꾸어야 할 필요도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71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7107" name="Picture 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90800"/>
            <a:ext cx="6781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포트 번호는 네트워크 통신을 하는 프로그램에서 사용하는 프로그램의 주소이다</a:t>
            </a:r>
            <a:r>
              <a:rPr lang="en-US" altLang="ko-KR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이미 다른 프로그램이 사용 중인 포트 번호는 사용할 수 없으며</a:t>
            </a:r>
            <a:r>
              <a:rPr lang="en-US" altLang="ko-KR" smtClean="0"/>
              <a:t>, </a:t>
            </a:r>
            <a:r>
              <a:rPr lang="ko-KR" altLang="en-US" smtClean="0"/>
              <a:t>현재 사용 중인 포트 번호를 확인 하려면 명령 프롬프트 창을 열고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‘netstat –na’</a:t>
            </a:r>
            <a:r>
              <a:rPr lang="ko-KR" altLang="en-US" smtClean="0"/>
              <a:t>라는 명령을 입력하면 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81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124200"/>
            <a:ext cx="7467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2439988" y="4248150"/>
            <a:ext cx="609600" cy="609600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86400" y="5638800"/>
            <a:ext cx="1371600" cy="2286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사용중인 포트번호 </a:t>
            </a:r>
          </a:p>
        </p:txBody>
      </p:sp>
      <p:cxnSp>
        <p:nvCxnSpPr>
          <p:cNvPr id="10" name="구부러진 연결선 9"/>
          <p:cNvCxnSpPr>
            <a:stCxn id="7" idx="1"/>
          </p:cNvCxnSpPr>
          <p:nvPr/>
        </p:nvCxnSpPr>
        <p:spPr>
          <a:xfrm rot="10800000">
            <a:off x="3048000" y="4572000"/>
            <a:ext cx="2438400" cy="11811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90800" y="60960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1-26]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이미 사용 중인 포트 번호를 확인하는 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포트 번호를 입력한 다음에는 관리자 아이디와 암호를 입력해야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491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05000"/>
            <a:ext cx="7010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ko-KR" altLang="en-US" smtClean="0"/>
              <a:t>문서는 순수하게 텍스트로만 이루어지며</a:t>
            </a:r>
            <a:r>
              <a:rPr lang="en-US" altLang="ko-KR" smtClean="0"/>
              <a:t>,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&lt;HTML&gt;, &lt;/HTML&gt;, &lt;BODY&gt;, &lt;/BODY&gt;, &lt;H1&gt;, &lt;/H1&gt;</a:t>
            </a:r>
            <a:r>
              <a:rPr lang="ko-KR" altLang="en-US" smtClean="0"/>
              <a:t>과 같이 꺽쇠괄호로 묶여진 부분을 태그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en-US" altLang="ko-KR" smtClean="0"/>
              <a:t>) </a:t>
            </a:r>
            <a:r>
              <a:rPr lang="ko-KR" altLang="en-US" smtClean="0"/>
              <a:t>또는 마크업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markup</a:t>
            </a:r>
            <a:r>
              <a:rPr lang="en-US" altLang="ko-KR" smtClean="0"/>
              <a:t>)</a:t>
            </a:r>
            <a:r>
              <a:rPr lang="ko-KR" altLang="en-US" smtClean="0"/>
              <a:t>이라고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태그는 웹 브라우저 상에 그대로 표시되는 것이 아니라 그 밖의 부분이 웹 브라우저 상에 어떻게 표시될지 지시하는 역할을 한다</a:t>
            </a:r>
            <a:r>
              <a:rPr lang="en-US" altLang="ko-KR" smtClean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33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/>
          <a:srcRect l="30443" t="34795" r="29945" b="27609"/>
          <a:stretch>
            <a:fillRect/>
          </a:stretch>
        </p:blipFill>
        <p:spPr bwMode="auto">
          <a:xfrm>
            <a:off x="914400" y="1219200"/>
            <a:ext cx="7391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971800" y="3352800"/>
            <a:ext cx="3505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문서 형태로 전송되는 웹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창에는 톰캣이 서블릿 클래스와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mtClean="0"/>
              <a:t>페이지를 실행할 때 필요한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JRE</a:t>
            </a:r>
            <a:r>
              <a:rPr lang="ko-KR" altLang="en-US" smtClean="0"/>
              <a:t>라는 프로그램의 경로가 표시되어 있다</a:t>
            </a:r>
            <a:r>
              <a:rPr lang="en-US" altLang="ko-KR" smtClean="0"/>
              <a:t>.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JRE</a:t>
            </a:r>
            <a:r>
              <a:rPr lang="ko-KR" altLang="en-US" smtClean="0"/>
              <a:t>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ko-KR" altLang="en-US" smtClean="0"/>
              <a:t>를 설치할 때 함께 설치된다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01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50179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69342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‘Install’</a:t>
            </a:r>
            <a:r>
              <a:rPr lang="ko-KR" altLang="en-US" smtClean="0"/>
              <a:t>버튼을 누르면 창이 다음과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120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05000"/>
            <a:ext cx="716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윈도우 플랫폼에 톰캣 설치하기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톰캣의 설치가 완료되고 나면 다음과 같은 창이 나타난다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22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81200"/>
            <a:ext cx="68580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윈도우의 </a:t>
            </a:r>
            <a:r>
              <a:rPr lang="en-US" altLang="ko-KR" smtClean="0"/>
              <a:t>‘</a:t>
            </a:r>
            <a:r>
              <a:rPr lang="ko-KR" altLang="en-US" smtClean="0"/>
              <a:t>시작</a:t>
            </a:r>
            <a:r>
              <a:rPr lang="en-US" altLang="ko-KR" smtClean="0"/>
              <a:t>’</a:t>
            </a:r>
            <a:r>
              <a:rPr lang="ko-KR" altLang="en-US" smtClean="0"/>
              <a:t>메뉴에서 </a:t>
            </a:r>
            <a:r>
              <a:rPr lang="en-US" altLang="ko-KR" smtClean="0"/>
              <a:t>‘</a:t>
            </a:r>
            <a:r>
              <a:rPr lang="ko-KR" altLang="en-US" smtClean="0"/>
              <a:t>제어판</a:t>
            </a:r>
            <a:r>
              <a:rPr lang="en-US" altLang="ko-KR" smtClean="0"/>
              <a:t> </a:t>
            </a:r>
            <a:r>
              <a:rPr lang="ko-KR" altLang="en-US" smtClean="0"/>
              <a:t>→ 관리 도구 → 서비스</a:t>
            </a:r>
            <a:r>
              <a:rPr lang="en-US" altLang="ko-KR" smtClean="0"/>
              <a:t>’</a:t>
            </a:r>
            <a:r>
              <a:rPr lang="ko-KR" altLang="en-US" smtClean="0"/>
              <a:t>를 선택해서 서비스 창을 열어 본다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325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pic>
        <p:nvPicPr>
          <p:cNvPr id="53251" name="Picture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0"/>
            <a:ext cx="7810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590800" y="6248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1-27]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윈도우 운영체제의 서비스로 등록된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톰캣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서비스 창에서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‘Apache Tomcat’ </a:t>
            </a:r>
            <a:r>
              <a:rPr lang="ko-KR" altLang="en-US" smtClean="0"/>
              <a:t>서비스를 더블클릭한다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427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4600" y="6019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1-28]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Apache Tomcat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서비스를 선택했을 때 나타나는 창</a:t>
            </a:r>
          </a:p>
        </p:txBody>
      </p:sp>
      <p:pic>
        <p:nvPicPr>
          <p:cNvPr id="54276" name="Picture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50292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‘</a:t>
            </a:r>
            <a:r>
              <a:rPr lang="ko-KR" altLang="en-US" smtClean="0"/>
              <a:t>시작</a:t>
            </a:r>
            <a:r>
              <a:rPr lang="en-US" altLang="ko-KR" smtClean="0"/>
              <a:t>’</a:t>
            </a:r>
            <a:r>
              <a:rPr lang="ko-KR" altLang="en-US" smtClean="0"/>
              <a:t>버튼을 누르면 톰캣이 시작되면서 버튼의 상태는 다음 그림과 같이 바뀐다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529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4600" y="6019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1-29]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Apache Tomcat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서비스를 시작하고 난 다음</a:t>
            </a:r>
          </a:p>
        </p:txBody>
      </p:sp>
      <p:pic>
        <p:nvPicPr>
          <p:cNvPr id="55300" name="Picture 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828800"/>
            <a:ext cx="52578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톰캣이 제대로 실행되고 있는지 확인하려면 톰캣이 설치된 컴퓨터에서 웹 브라우저를 </a:t>
            </a:r>
            <a:r>
              <a:rPr lang="ko-KR" altLang="en-US" b="1" smtClean="0">
                <a:latin typeface="Times New Roman" pitchFamily="18" charset="0"/>
                <a:cs typeface="Times New Roman" pitchFamily="18" charset="0"/>
              </a:rPr>
              <a:t>열고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http://localhost</a:t>
            </a:r>
            <a:r>
              <a:rPr lang="en-US" altLang="ko-KR" smtClean="0"/>
              <a:t>:8080/</a:t>
            </a:r>
            <a:r>
              <a:rPr lang="ko-KR" altLang="en-US" smtClean="0"/>
              <a:t>이라는 </a:t>
            </a:r>
            <a:r>
              <a:rPr lang="en-US" altLang="ko-KR" smtClean="0"/>
              <a:t>URL</a:t>
            </a:r>
            <a:r>
              <a:rPr lang="ko-KR" altLang="en-US" smtClean="0"/>
              <a:t>을 주소 창에 입력한다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632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62200" y="62484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1-30]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톰캣의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정상 실행을 확인하는 화면</a:t>
            </a:r>
          </a:p>
        </p:txBody>
      </p:sp>
      <p:pic>
        <p:nvPicPr>
          <p:cNvPr id="56324" name="Picture 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7162800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4114800" y="5410200"/>
            <a:ext cx="1219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서블릭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예제 링크</a:t>
            </a:r>
          </a:p>
        </p:txBody>
      </p:sp>
      <p:cxnSp>
        <p:nvCxnSpPr>
          <p:cNvPr id="12" name="구부러진 연결선 11"/>
          <p:cNvCxnSpPr>
            <a:stCxn id="10" idx="1"/>
          </p:cNvCxnSpPr>
          <p:nvPr/>
        </p:nvCxnSpPr>
        <p:spPr>
          <a:xfrm rot="10800000">
            <a:off x="2133600" y="5410200"/>
            <a:ext cx="1981200" cy="1143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114800" y="5715000"/>
            <a:ext cx="1219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예제 링크</a:t>
            </a:r>
          </a:p>
        </p:txBody>
      </p:sp>
      <p:cxnSp>
        <p:nvCxnSpPr>
          <p:cNvPr id="15" name="구부러진 연결선 14"/>
          <p:cNvCxnSpPr/>
          <p:nvPr/>
        </p:nvCxnSpPr>
        <p:spPr>
          <a:xfrm rot="10800000">
            <a:off x="1905000" y="5486400"/>
            <a:ext cx="2438400" cy="3810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톰캣의 예제 프로그램을 테스트 해보자 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Servlets Examples </a:t>
            </a:r>
            <a:r>
              <a:rPr lang="ko-KR" altLang="en-US" smtClean="0"/>
              <a:t>선택</a:t>
            </a:r>
            <a:r>
              <a:rPr lang="en-US" altLang="ko-KR" smtClean="0"/>
              <a:t>).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73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62200" y="62484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1-31]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클래스의 예제를 테스트하는 방법</a:t>
            </a:r>
          </a:p>
        </p:txBody>
      </p:sp>
      <p:graphicFrame>
        <p:nvGraphicFramePr>
          <p:cNvPr id="57368" name="Object 24"/>
          <p:cNvGraphicFramePr>
            <a:graphicFrameLocks noChangeAspect="1"/>
          </p:cNvGraphicFramePr>
          <p:nvPr/>
        </p:nvGraphicFramePr>
        <p:xfrm>
          <a:off x="1938338" y="1752600"/>
          <a:ext cx="496252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비트맵 이미지" r:id="rId3" imgW="9593014" imgH="7857143" progId="PBrush">
                  <p:embed/>
                </p:oleObj>
              </mc:Choice>
              <mc:Fallback>
                <p:oleObj name="비트맵 이미지" r:id="rId3" imgW="9593014" imgH="7857143" progId="PBrush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1752600"/>
                        <a:ext cx="496252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왼쪽 중괄호 20"/>
          <p:cNvSpPr/>
          <p:nvPr/>
        </p:nvSpPr>
        <p:spPr>
          <a:xfrm>
            <a:off x="1828800" y="3413125"/>
            <a:ext cx="152400" cy="533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3400" y="3276600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서블릭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클래스 예제</a:t>
            </a:r>
          </a:p>
        </p:txBody>
      </p:sp>
      <p:cxnSp>
        <p:nvCxnSpPr>
          <p:cNvPr id="24" name="Shape 23"/>
          <p:cNvCxnSpPr>
            <a:stCxn id="22" idx="2"/>
          </p:cNvCxnSpPr>
          <p:nvPr/>
        </p:nvCxnSpPr>
        <p:spPr>
          <a:xfrm rot="16200000" flipH="1">
            <a:off x="1409700" y="3314700"/>
            <a:ext cx="228600" cy="6096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rot="5400000">
            <a:off x="2933700" y="3619500"/>
            <a:ext cx="10668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85" name="직선 화살표 연결선 19"/>
          <p:cNvCxnSpPr>
            <a:cxnSpLocks noChangeShapeType="1"/>
          </p:cNvCxnSpPr>
          <p:nvPr/>
        </p:nvCxnSpPr>
        <p:spPr bwMode="auto">
          <a:xfrm>
            <a:off x="5133975" y="3486150"/>
            <a:ext cx="733425" cy="108585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57376" name="Object 32"/>
          <p:cNvGraphicFramePr>
            <a:graphicFrameLocks noChangeAspect="1"/>
          </p:cNvGraphicFramePr>
          <p:nvPr/>
        </p:nvGraphicFramePr>
        <p:xfrm>
          <a:off x="1266825" y="4572000"/>
          <a:ext cx="2862263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9" name="비트맵 이미지" r:id="rId5" imgW="5458587" imgH="5210902" progId="PBrush">
                  <p:embed/>
                </p:oleObj>
              </mc:Choice>
              <mc:Fallback>
                <p:oleObj name="비트맵 이미지" r:id="rId5" imgW="5458587" imgH="5210902" progId="PBrush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4572000"/>
                        <a:ext cx="2862263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7" name="Object 33"/>
          <p:cNvGraphicFramePr>
            <a:graphicFrameLocks noChangeAspect="1"/>
          </p:cNvGraphicFramePr>
          <p:nvPr/>
        </p:nvGraphicFramePr>
        <p:xfrm>
          <a:off x="4800600" y="4572000"/>
          <a:ext cx="3505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0" name="비트맵 이미지" r:id="rId7" imgW="6687483" imgH="5210902" progId="PBrush">
                  <p:embed/>
                </p:oleObj>
              </mc:Choice>
              <mc:Fallback>
                <p:oleObj name="비트맵 이미지" r:id="rId7" imgW="6687483" imgH="5210902" progId="PBrush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572000"/>
                        <a:ext cx="35052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톰캣 기동하기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톰캣의 예제 프로그램을 테스트 해보자 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 Examples </a:t>
            </a:r>
            <a:r>
              <a:rPr lang="ko-KR" altLang="en-US" smtClean="0"/>
              <a:t>선택</a:t>
            </a:r>
            <a:r>
              <a:rPr lang="en-US" altLang="ko-KR" smtClean="0"/>
              <a:t>).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837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톰캣 설치하기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62200" y="63246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1-32]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페이지의 예제를 테스트하는 방법</a:t>
            </a:r>
          </a:p>
        </p:txBody>
      </p:sp>
      <p:pic>
        <p:nvPicPr>
          <p:cNvPr id="58372" name="Picture 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1752600"/>
            <a:ext cx="43132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165600"/>
            <a:ext cx="24479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55"/>
          <p:cNvPicPr>
            <a:picLocks noChangeAspect="1" noChangeArrowheads="1"/>
          </p:cNvPicPr>
          <p:nvPr/>
        </p:nvPicPr>
        <p:blipFill>
          <a:blip r:embed="rId4"/>
          <a:srcRect b="70924"/>
          <a:stretch>
            <a:fillRect/>
          </a:stretch>
        </p:blipFill>
        <p:spPr bwMode="auto">
          <a:xfrm>
            <a:off x="3962400" y="4165600"/>
            <a:ext cx="2667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5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876800"/>
            <a:ext cx="28956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화살표 연결선 24"/>
          <p:cNvCxnSpPr/>
          <p:nvPr/>
        </p:nvCxnSpPr>
        <p:spPr>
          <a:xfrm rot="10800000" flipV="1">
            <a:off x="2170113" y="3241675"/>
            <a:ext cx="1497012" cy="9794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H="1">
            <a:off x="4678363" y="3394075"/>
            <a:ext cx="1062038" cy="7572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중괄호 27"/>
          <p:cNvSpPr/>
          <p:nvPr/>
        </p:nvSpPr>
        <p:spPr>
          <a:xfrm>
            <a:off x="1905000" y="3048000"/>
            <a:ext cx="76200" cy="4572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7200" y="2819400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페이지 예제</a:t>
            </a:r>
          </a:p>
        </p:txBody>
      </p:sp>
      <p:cxnSp>
        <p:nvCxnSpPr>
          <p:cNvPr id="31" name="Shape 30"/>
          <p:cNvCxnSpPr>
            <a:stCxn id="29" idx="2"/>
          </p:cNvCxnSpPr>
          <p:nvPr/>
        </p:nvCxnSpPr>
        <p:spPr>
          <a:xfrm rot="16200000" flipH="1">
            <a:off x="1333500" y="2857500"/>
            <a:ext cx="304800" cy="6858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예제를 텍스트 데이터로 작성해서 톰캣에 저장한다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톰캣을 설치한 디렉터리로 가면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webapps</a:t>
            </a:r>
            <a:r>
              <a:rPr lang="ko-KR" altLang="en-US" smtClean="0"/>
              <a:t>라는 서브디렉터리가 있고</a:t>
            </a:r>
            <a:r>
              <a:rPr lang="en-US" altLang="ko-KR" smtClean="0"/>
              <a:t>, </a:t>
            </a:r>
            <a:r>
              <a:rPr lang="ko-KR" altLang="en-US" smtClean="0"/>
              <a:t>그 아래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ko-KR" altLang="en-US" smtClean="0"/>
              <a:t>라는 서브디렉터리가 있는데 이곳이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저장하는 가장 기본이 되는 디렉터리다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 파일의 이름은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.html </a:t>
            </a:r>
            <a:r>
              <a:rPr lang="ko-KR" altLang="en-US" smtClean="0"/>
              <a:t>확장자로 끝나야 하므로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Hello.html</a:t>
            </a:r>
            <a:r>
              <a:rPr lang="ko-KR" altLang="en-US" b="1" smtClean="0">
                <a:latin typeface="Times New Roman" pitchFamily="18" charset="0"/>
                <a:cs typeface="Times New Roman" pitchFamily="18" charset="0"/>
              </a:rPr>
              <a:t>라는 </a:t>
            </a:r>
            <a:r>
              <a:rPr lang="ko-KR" altLang="en-US" smtClean="0"/>
              <a:t>이름으로 저장한다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5939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81200" y="1884363"/>
          <a:ext cx="4419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/>
              </a:tblGrid>
              <a:tr h="297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예제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1-1]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아주 간단한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HTML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문서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5310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  &lt;HEAD&gt;&lt;TITLE&gt;Very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Simple Document&lt;.TITLE&gt;&lt;/HEAD&gt;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 &lt;BODY&gt;Hello, HTML&lt;/BODY&gt;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&lt;/HTML&gt;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페이지에는 텍스트 뿐만 아니라 그림이나 사진도 표시된다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문서의 태그 중에 </a:t>
            </a:r>
            <a:r>
              <a:rPr lang="en-US" altLang="ko-KR" smtClean="0"/>
              <a:t>&lt;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IMG</a:t>
            </a:r>
            <a:r>
              <a:rPr lang="en-US" altLang="ko-KR" smtClean="0"/>
              <a:t>&gt;</a:t>
            </a:r>
            <a:r>
              <a:rPr lang="ko-KR" altLang="en-US" smtClean="0"/>
              <a:t>라는 것이 있는데</a:t>
            </a:r>
            <a:r>
              <a:rPr lang="en-US" altLang="ko-KR" smtClean="0"/>
              <a:t>, </a:t>
            </a:r>
            <a:r>
              <a:rPr lang="ko-KR" altLang="en-US" smtClean="0"/>
              <a:t>이 태그 안에는 그림이나 사진의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쓸 수 있으며</a:t>
            </a:r>
            <a:r>
              <a:rPr lang="en-US" altLang="ko-KR" smtClean="0"/>
              <a:t> </a:t>
            </a:r>
            <a:r>
              <a:rPr lang="ko-KR" altLang="en-US" smtClean="0"/>
              <a:t>웹 브라우저는 태그를 발견하면 웹 서버로 다시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보내고</a:t>
            </a:r>
            <a:r>
              <a:rPr lang="en-US" altLang="ko-KR" smtClean="0"/>
              <a:t>, </a:t>
            </a:r>
            <a:r>
              <a:rPr lang="ko-KR" altLang="en-US" smtClean="0"/>
              <a:t>웹 서버는 그에 해당하는 이미지 파일을 찾아 웹 브라우저로 보낸다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그리고 똑같은 웹 서버로 똑같은 </a:t>
            </a:r>
            <a:r>
              <a:rPr lang="en-US" altLang="ko-KR" smtClean="0"/>
              <a:t>URL</a:t>
            </a:r>
            <a:r>
              <a:rPr lang="ko-KR" altLang="en-US" smtClean="0"/>
              <a:t>을 보내도 그때마다 다른 내용이 표시되는 경우도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 l="32559" t="25032" r="28065" b="45683"/>
          <a:stretch>
            <a:fillRect/>
          </a:stretch>
        </p:blipFill>
        <p:spPr bwMode="auto">
          <a:xfrm>
            <a:off x="990600" y="1814513"/>
            <a:ext cx="6858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819400" y="3684588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 페이지에 그림이나 사진이 표시되는 메커니즘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예제를 텍스트 데이터로 작성해서 톰캣에 저장한다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04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pic>
        <p:nvPicPr>
          <p:cNvPr id="60419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905000"/>
            <a:ext cx="66198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800600"/>
            <a:ext cx="48768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457200" y="50292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①톰켓의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webapps/ROOT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디렉터리로 간다</a:t>
            </a:r>
          </a:p>
        </p:txBody>
      </p:sp>
      <p:cxnSp>
        <p:nvCxnSpPr>
          <p:cNvPr id="15" name="구부러진 연결선 14"/>
          <p:cNvCxnSpPr>
            <a:stCxn id="9" idx="1"/>
          </p:cNvCxnSpPr>
          <p:nvPr/>
        </p:nvCxnSpPr>
        <p:spPr>
          <a:xfrm rot="10800000" flipH="1">
            <a:off x="457200" y="4267200"/>
            <a:ext cx="1524000" cy="876300"/>
          </a:xfrm>
          <a:prstGeom prst="curvedConnector3">
            <a:avLst>
              <a:gd name="adj1" fmla="val -15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467600" y="48768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예제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1-1]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을 텍스트 에디터로 작성해서 디렉터리에 저장한다</a:t>
            </a:r>
          </a:p>
        </p:txBody>
      </p:sp>
      <p:cxnSp>
        <p:nvCxnSpPr>
          <p:cNvPr id="18" name="구부러진 연결선 17"/>
          <p:cNvCxnSpPr>
            <a:stCxn id="16" idx="1"/>
          </p:cNvCxnSpPr>
          <p:nvPr/>
        </p:nvCxnSpPr>
        <p:spPr>
          <a:xfrm rot="10800000">
            <a:off x="5410200" y="4191000"/>
            <a:ext cx="2057400" cy="8001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/>
          <p:nvPr/>
        </p:nvCxnSpPr>
        <p:spPr>
          <a:xfrm rot="5400000" flipH="1" flipV="1">
            <a:off x="4267200" y="4495800"/>
            <a:ext cx="533400" cy="762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362200" y="63246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1-33]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톰캣에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문서를 저장하는 방법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브라우저를 이용해서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가져와 본다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톰캣이 실행 되고 있는 컴퓨터 웹 브라우저를 열고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http://localhost:8080/Hello.html</a:t>
            </a:r>
            <a:r>
              <a:rPr lang="ko-KR" altLang="en-US" smtClean="0"/>
              <a:t>이라고 입력한다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144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pic>
        <p:nvPicPr>
          <p:cNvPr id="61443" name="Picture 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895600"/>
            <a:ext cx="57912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905000" y="4876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1-34]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톰캣에 설치된 디렉터리 아래에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webapps</a:t>
            </a:r>
            <a:r>
              <a:rPr lang="en-US" altLang="ko-KR" smtClean="0"/>
              <a:t> </a:t>
            </a:r>
            <a:r>
              <a:rPr lang="ko-KR" altLang="en-US" smtClean="0"/>
              <a:t>디렉터리로 가서 </a:t>
            </a:r>
            <a:r>
              <a:rPr lang="en-US" altLang="ko-KR" smtClean="0"/>
              <a:t>brain</a:t>
            </a:r>
            <a:r>
              <a:rPr lang="ko-KR" altLang="en-US" smtClean="0"/>
              <a:t>이라는 이름의 서브디렉터리를 만들고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en-US" altLang="ko-KR" smtClean="0"/>
              <a:t> </a:t>
            </a:r>
            <a:r>
              <a:rPr lang="ko-KR" altLang="en-US" smtClean="0"/>
              <a:t>디렉터리에 저장했던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Hello.html</a:t>
            </a:r>
            <a:r>
              <a:rPr lang="en-US" altLang="ko-KR" smtClean="0"/>
              <a:t> </a:t>
            </a:r>
            <a:r>
              <a:rPr lang="ko-KR" altLang="en-US" smtClean="0"/>
              <a:t>파일을 그 서브디렉터리로 옮긴다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24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7400" y="6019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1-35]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톰탯에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문서를 저장하는 방법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2468" name="Picture 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2063" y="2667000"/>
            <a:ext cx="66198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4724400"/>
            <a:ext cx="904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381000" y="4572000"/>
            <a:ext cx="1371600" cy="1371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구부러진 연결선 11"/>
          <p:cNvCxnSpPr>
            <a:stCxn id="10" idx="6"/>
          </p:cNvCxnSpPr>
          <p:nvPr/>
        </p:nvCxnSpPr>
        <p:spPr>
          <a:xfrm flipV="1">
            <a:off x="1752600" y="4953000"/>
            <a:ext cx="457200" cy="3048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72" name="구부러진 연결선 13"/>
          <p:cNvCxnSpPr>
            <a:cxnSpLocks noChangeShapeType="1"/>
          </p:cNvCxnSpPr>
          <p:nvPr/>
        </p:nvCxnSpPr>
        <p:spPr bwMode="auto">
          <a:xfrm rot="-5400000">
            <a:off x="2662238" y="3967162"/>
            <a:ext cx="1600200" cy="1590675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5" name="직사각형 14"/>
          <p:cNvSpPr/>
          <p:nvPr/>
        </p:nvSpPr>
        <p:spPr>
          <a:xfrm>
            <a:off x="304800" y="40386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①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톰켓의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webapps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디렉터리 아래에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brain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서브디렉터리를 만든다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10000" y="5029200"/>
            <a:ext cx="1752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ROOT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디렉터리에 저장했던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예제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1-1]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을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brain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디렉터리로 옮긴다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.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 brain</a:t>
            </a:r>
            <a:r>
              <a:rPr lang="en-US" altLang="ko-KR" smtClean="0"/>
              <a:t> </a:t>
            </a:r>
            <a:r>
              <a:rPr lang="ko-KR" altLang="en-US" smtClean="0"/>
              <a:t>디렉터리처럼 톰캣의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webapps</a:t>
            </a:r>
            <a:r>
              <a:rPr lang="en-US" altLang="ko-KR" smtClean="0"/>
              <a:t> </a:t>
            </a:r>
            <a:r>
              <a:rPr lang="ko-KR" altLang="en-US" smtClean="0"/>
              <a:t>디렉터리 바로 아래에 있는 서브디렉터리를 웹 애플리케이션 디렉터리라고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34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7400" y="53340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1-36]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톰캣의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웹 애플리케이션 디렉터리들</a:t>
            </a:r>
          </a:p>
        </p:txBody>
      </p:sp>
      <p:pic>
        <p:nvPicPr>
          <p:cNvPr id="63492" name="Picture 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0"/>
            <a:ext cx="60483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916363" y="3630613"/>
            <a:ext cx="839787" cy="895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76800" y="4191000"/>
            <a:ext cx="1752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Webapps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의 바로 아래 있는 서브디렉터리들은 모두 웹 애플리케이션 디렉터리 이다</a:t>
            </a:r>
          </a:p>
        </p:txBody>
      </p:sp>
      <p:cxnSp>
        <p:nvCxnSpPr>
          <p:cNvPr id="17" name="Shape 16"/>
          <p:cNvCxnSpPr/>
          <p:nvPr/>
        </p:nvCxnSpPr>
        <p:spPr>
          <a:xfrm rot="10800000">
            <a:off x="4724400" y="3886200"/>
            <a:ext cx="1030288" cy="2428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ROOT</a:t>
            </a:r>
            <a:r>
              <a:rPr lang="en-US" altLang="ko-KR" smtClean="0"/>
              <a:t> </a:t>
            </a:r>
            <a:r>
              <a:rPr lang="ko-KR" altLang="en-US" smtClean="0"/>
              <a:t>웹 애플리케이션 디렉터리에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ko-KR" smtClean="0"/>
              <a:t>://&lt;</a:t>
            </a:r>
            <a:r>
              <a:rPr lang="ko-KR" altLang="en-US" smtClean="0"/>
              <a:t>웹 서버 주소</a:t>
            </a:r>
            <a:r>
              <a:rPr lang="en-US" altLang="ko-KR" smtClean="0"/>
              <a:t>&gt;:&lt;</a:t>
            </a:r>
            <a:r>
              <a:rPr lang="ko-KR" altLang="en-US" smtClean="0"/>
              <a:t>포트 번호</a:t>
            </a:r>
            <a:r>
              <a:rPr lang="en-US" altLang="ko-KR" smtClean="0"/>
              <a:t>&gt;/&lt;</a:t>
            </a:r>
            <a:r>
              <a:rPr lang="ko-KR" altLang="en-US" smtClean="0"/>
              <a:t>파일 이름</a:t>
            </a:r>
            <a:r>
              <a:rPr lang="en-US" altLang="ko-KR" smtClean="0"/>
              <a:t>&gt; </a:t>
            </a:r>
            <a:r>
              <a:rPr lang="ko-KR" altLang="en-US" smtClean="0"/>
              <a:t>포맷의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이용해서 가져 올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그 밖의 웹 애플리케이션 디렉터리에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ko-KR" smtClean="0"/>
              <a:t>://&lt;</a:t>
            </a:r>
            <a:r>
              <a:rPr lang="ko-KR" altLang="en-US" smtClean="0"/>
              <a:t>웹 서버 주소</a:t>
            </a:r>
            <a:r>
              <a:rPr lang="en-US" altLang="ko-KR" smtClean="0"/>
              <a:t>&gt;:&lt;</a:t>
            </a:r>
            <a:r>
              <a:rPr lang="ko-KR" altLang="en-US" smtClean="0"/>
              <a:t>포트 번호</a:t>
            </a:r>
            <a:r>
              <a:rPr lang="en-US" altLang="ko-KR" smtClean="0"/>
              <a:t>&gt;/&lt;</a:t>
            </a:r>
            <a:r>
              <a:rPr lang="ko-KR" altLang="en-US" smtClean="0"/>
              <a:t>웹 애플리케이션 디렉터리명</a:t>
            </a:r>
            <a:r>
              <a:rPr lang="en-US" altLang="ko-KR" smtClean="0"/>
              <a:t>&gt;/&lt;</a:t>
            </a:r>
            <a:r>
              <a:rPr lang="ko-KR" altLang="en-US" smtClean="0"/>
              <a:t>파일 이름</a:t>
            </a:r>
            <a:r>
              <a:rPr lang="en-US" altLang="ko-KR" smtClean="0"/>
              <a:t>&gt; </a:t>
            </a:r>
            <a:r>
              <a:rPr lang="ko-KR" altLang="en-US" smtClean="0"/>
              <a:t>포맷의 </a:t>
            </a:r>
            <a:r>
              <a:rPr lang="en-US" altLang="ko-KR" smtClean="0"/>
              <a:t>URL</a:t>
            </a:r>
            <a:r>
              <a:rPr lang="ko-KR" altLang="en-US" smtClean="0"/>
              <a:t>을 이용해서 가져올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45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7400" y="55626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1-37]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1-1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4516" name="Picture 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505200"/>
            <a:ext cx="44196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애플리케이션 디렉터리의 서브디렉터리에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가져올 때는 </a:t>
            </a:r>
            <a:r>
              <a:rPr lang="en-US" altLang="ko-KR" smtClean="0"/>
              <a:t>&lt;</a:t>
            </a:r>
            <a:r>
              <a:rPr lang="ko-KR" altLang="en-US" smtClean="0"/>
              <a:t>파일 이름</a:t>
            </a:r>
            <a:r>
              <a:rPr lang="en-US" altLang="ko-KR" smtClean="0"/>
              <a:t>&gt; </a:t>
            </a:r>
            <a:r>
              <a:rPr lang="ko-KR" altLang="en-US" smtClean="0"/>
              <a:t>대신 </a:t>
            </a:r>
            <a:r>
              <a:rPr lang="en-US" altLang="ko-KR" smtClean="0"/>
              <a:t>&lt;</a:t>
            </a:r>
            <a:r>
              <a:rPr lang="ko-KR" altLang="en-US" smtClean="0"/>
              <a:t>파일 경로명</a:t>
            </a:r>
            <a:r>
              <a:rPr lang="en-US" altLang="ko-KR" smtClean="0"/>
              <a:t>&gt;</a:t>
            </a:r>
            <a:r>
              <a:rPr lang="ko-KR" altLang="en-US" smtClean="0"/>
              <a:t>을 써 주어야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주의</a:t>
            </a:r>
            <a:r>
              <a:rPr lang="en-US" altLang="ko-KR" smtClean="0"/>
              <a:t>: </a:t>
            </a:r>
            <a:r>
              <a:rPr lang="ko-KR" altLang="en-US" smtClean="0"/>
              <a:t>디렉터리를 구분하기 위해서 역슬래시</a:t>
            </a:r>
            <a:r>
              <a:rPr lang="en-US" altLang="ko-KR" smtClean="0"/>
              <a:t>(</a:t>
            </a:r>
            <a:r>
              <a:rPr lang="ko-KR" altLang="en-US" smtClean="0"/>
              <a:t>\</a:t>
            </a:r>
            <a:r>
              <a:rPr lang="en-US" altLang="ko-KR" smtClean="0"/>
              <a:t>)</a:t>
            </a:r>
            <a:r>
              <a:rPr lang="ko-KR" altLang="en-US" smtClean="0"/>
              <a:t>를 쓰는 것이 아니라 슬래시</a:t>
            </a:r>
            <a:r>
              <a:rPr lang="en-US" altLang="ko-KR" smtClean="0"/>
              <a:t>(/)</a:t>
            </a:r>
            <a:r>
              <a:rPr lang="ko-KR" altLang="en-US" smtClean="0"/>
              <a:t>를 써야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55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00200" y="6324600"/>
            <a:ext cx="6172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1-38]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 애플리케이션 디렉터리의 서브디렉터리에 있는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문서를 가져오는 방법</a:t>
            </a:r>
          </a:p>
        </p:txBody>
      </p:sp>
      <p:pic>
        <p:nvPicPr>
          <p:cNvPr id="65540" name="Picture 6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124200"/>
            <a:ext cx="3505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124200"/>
            <a:ext cx="4500563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998913" y="3325813"/>
            <a:ext cx="2225675" cy="1095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Shape 12"/>
          <p:cNvCxnSpPr>
            <a:endCxn id="11" idx="1"/>
          </p:cNvCxnSpPr>
          <p:nvPr/>
        </p:nvCxnSpPr>
        <p:spPr>
          <a:xfrm rot="5400000" flipH="1" flipV="1">
            <a:off x="3194051" y="3386137"/>
            <a:ext cx="811212" cy="79851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한글이 포함된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작성해서 톰캣 개발 환경을 테스트 해보자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예제를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brain</a:t>
            </a:r>
            <a:r>
              <a:rPr lang="en-US" altLang="ko-KR" smtClean="0"/>
              <a:t> </a:t>
            </a:r>
            <a:r>
              <a:rPr lang="ko-KR" altLang="en-US" smtClean="0"/>
              <a:t>웹 애플리케이션 디렉터리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Hangul.html</a:t>
            </a:r>
            <a:r>
              <a:rPr lang="ko-KR" altLang="en-US" smtClean="0"/>
              <a:t>이라는 이름으로 저장한다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65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43000" y="6075363"/>
            <a:ext cx="304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1-39]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(1)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981200" y="1884363"/>
          <a:ext cx="4419600" cy="1567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/>
              </a:tblGrid>
              <a:tr h="251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예제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1-2]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한글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HTML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문서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미완성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93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  &lt;HEAD&gt;&lt;TITLE&gt;</a:t>
                      </a:r>
                      <a:r>
                        <a:rPr lang="ko-KR" altLang="en-US" sz="11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아주 간단한 문서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&lt;.TITLE&gt;&lt;/HEAD&gt;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 &lt;BODY&gt;</a:t>
                      </a:r>
                      <a:r>
                        <a:rPr lang="ko-KR" altLang="en-US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안녕하세요</a:t>
                      </a: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HTML&lt;/BODY&gt;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&lt;/HTML&gt;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6572" name="Picture 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6813" y="4114800"/>
            <a:ext cx="32004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3" name="Picture 6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613" y="4114800"/>
            <a:ext cx="3405187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4724400" y="6075363"/>
            <a:ext cx="304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1-40]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1-2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(2)</a:t>
            </a: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한글이 깨지는 이유는 </a:t>
            </a:r>
            <a:r>
              <a:rPr lang="en-US" altLang="ko-KR" smtClean="0"/>
              <a:t>&lt;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US" altLang="ko-KR" smtClean="0"/>
              <a:t>&gt; </a:t>
            </a:r>
            <a:r>
              <a:rPr lang="ko-KR" altLang="en-US" smtClean="0"/>
              <a:t>태그에 </a:t>
            </a:r>
            <a:r>
              <a:rPr lang="en-US" altLang="ko-KR" smtClean="0"/>
              <a:t>&lt;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META</a:t>
            </a:r>
            <a:r>
              <a:rPr lang="en-US" altLang="ko-KR" smtClean="0"/>
              <a:t>&gt; </a:t>
            </a:r>
            <a:r>
              <a:rPr lang="ko-KR" altLang="en-US" smtClean="0"/>
              <a:t>태그를 추가하지 않았기 때문이다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예제에 사용한 </a:t>
            </a:r>
            <a:r>
              <a:rPr lang="en-US" altLang="ko-KR" smtClean="0"/>
              <a:t>&lt;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META</a:t>
            </a:r>
            <a:r>
              <a:rPr lang="en-US" altLang="ko-KR" smtClean="0"/>
              <a:t>&gt; </a:t>
            </a:r>
            <a:r>
              <a:rPr lang="ko-KR" altLang="en-US" smtClean="0"/>
              <a:t>태그는 다음과 같은 뜻이다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75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67608" name="Group 24"/>
          <p:cNvGraphicFramePr>
            <a:graphicFrameLocks noGrp="1"/>
          </p:cNvGraphicFramePr>
          <p:nvPr/>
        </p:nvGraphicFramePr>
        <p:xfrm>
          <a:off x="1981200" y="1981200"/>
          <a:ext cx="5029200" cy="2377440"/>
        </p:xfrm>
        <a:graphic>
          <a:graphicData uri="http://schemas.openxmlformats.org/drawingml/2006/table">
            <a:tbl>
              <a:tblPr/>
              <a:tblGrid>
                <a:gridCol w="5029200"/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1-3]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한글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HTML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문서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-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완성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&lt;HEAD&gt;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&lt;META http-equiv=“Content-Type”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                                          content=“text/html;charset=euc-kr”&gt;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&lt;TITLE&gt;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아주 간단한 문서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&lt;BODY&gt;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안녕하세요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, HTML&lt;/BODY&gt;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&lt;/HTML&gt;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981200" y="5105400"/>
          <a:ext cx="5105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</a:t>
                      </a:r>
                      <a:r>
                        <a:rPr lang="en-US" altLang="ko-KR" sz="1100" b="1" kern="1200" noProof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&lt;META http-equiv=“Content-</a:t>
                      </a:r>
                      <a:r>
                        <a:rPr lang="en-US" altLang="ko-KR" sz="1100" b="1" kern="1200" noProof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Type”content</a:t>
                      </a:r>
                      <a:r>
                        <a:rPr lang="en-US" altLang="ko-KR" sz="1100" b="1" kern="1200" noProof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=“text/</a:t>
                      </a:r>
                      <a:r>
                        <a:rPr lang="en-US" altLang="ko-KR" sz="1100" b="1" kern="1200" noProof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html;charset</a:t>
                      </a:r>
                      <a:r>
                        <a:rPr lang="en-US" altLang="ko-KR" sz="1100" b="1" kern="1200" noProof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</a:t>
                      </a:r>
                      <a:r>
                        <a:rPr lang="en-US" altLang="ko-KR" sz="1100" b="1" kern="1200" noProof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euc-kr</a:t>
                      </a:r>
                      <a:r>
                        <a:rPr lang="en-US" altLang="ko-KR" sz="1100" b="1" kern="1200" noProof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”&gt;     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00400" y="56388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이 문서의 내용은</a:t>
            </a:r>
          </a:p>
        </p:txBody>
      </p:sp>
      <p:cxnSp>
        <p:nvCxnSpPr>
          <p:cNvPr id="16" name="직선 화살표 연결선 15"/>
          <p:cNvCxnSpPr>
            <a:stCxn id="11" idx="0"/>
          </p:cNvCxnSpPr>
          <p:nvPr/>
        </p:nvCxnSpPr>
        <p:spPr>
          <a:xfrm rot="16200000" flipV="1">
            <a:off x="3775076" y="5489575"/>
            <a:ext cx="290512" cy="7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572000" y="56388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HTML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문법으로 작성된 텍스트이고</a:t>
            </a:r>
          </a:p>
        </p:txBody>
      </p:sp>
      <p:cxnSp>
        <p:nvCxnSpPr>
          <p:cNvPr id="19" name="직선 화살표 연결선 18"/>
          <p:cNvCxnSpPr>
            <a:stCxn id="17" idx="0"/>
          </p:cNvCxnSpPr>
          <p:nvPr/>
        </p:nvCxnSpPr>
        <p:spPr>
          <a:xfrm rot="16200000" flipV="1">
            <a:off x="5149851" y="5454650"/>
            <a:ext cx="290512" cy="777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24600" y="56388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euc-kr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문자셋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한글코드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으로 인코딩되어 있다</a:t>
            </a:r>
          </a:p>
        </p:txBody>
      </p:sp>
      <p:cxnSp>
        <p:nvCxnSpPr>
          <p:cNvPr id="23" name="직선 화살표 연결선 22"/>
          <p:cNvCxnSpPr>
            <a:stCxn id="20" idx="0"/>
          </p:cNvCxnSpPr>
          <p:nvPr/>
        </p:nvCxnSpPr>
        <p:spPr>
          <a:xfrm rot="16200000" flipV="1">
            <a:off x="6743700" y="5219700"/>
            <a:ext cx="228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다음은 </a:t>
            </a:r>
            <a:r>
              <a:rPr lang="en-US" altLang="ko-KR" smtClean="0"/>
              <a:t>JSP </a:t>
            </a:r>
            <a:r>
              <a:rPr lang="ko-KR" altLang="en-US" smtClean="0"/>
              <a:t>페이지의 예이며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문법 중 가장 유명한 스크립틀릿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scriptlet</a:t>
            </a:r>
            <a:r>
              <a:rPr lang="en-US" altLang="ko-KR" smtClean="0"/>
              <a:t>)</a:t>
            </a:r>
            <a:r>
              <a:rPr lang="ko-KR" altLang="en-US" smtClean="0"/>
              <a:t>과 익스프레션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lang="en-US" altLang="ko-KR" smtClean="0"/>
              <a:t>)</a:t>
            </a:r>
            <a:r>
              <a:rPr lang="ko-KR" altLang="en-US" smtClean="0"/>
              <a:t>이 포함되어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스크립틀릿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scriptlet</a:t>
            </a:r>
            <a:r>
              <a:rPr lang="en-US" altLang="ko-KR" smtClean="0"/>
              <a:t>)</a:t>
            </a:r>
            <a:r>
              <a:rPr lang="ko-KR" altLang="en-US" smtClean="0"/>
              <a:t>은 작은 스크립트라는 뜻이다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스크립틀릿은 </a:t>
            </a:r>
            <a:r>
              <a:rPr lang="en-US" altLang="ko-KR" smtClean="0"/>
              <a:t>&lt;%</a:t>
            </a:r>
            <a:r>
              <a:rPr lang="ko-KR" altLang="en-US" smtClean="0"/>
              <a:t>로 시작해서 </a:t>
            </a:r>
            <a:r>
              <a:rPr lang="en-US" altLang="ko-KR" smtClean="0"/>
              <a:t>%&gt;</a:t>
            </a:r>
            <a:r>
              <a:rPr lang="ko-KR" altLang="en-US" smtClean="0"/>
              <a:t>로 끝나고</a:t>
            </a:r>
            <a:r>
              <a:rPr lang="en-US" altLang="ko-KR" smtClean="0"/>
              <a:t>, </a:t>
            </a:r>
            <a:r>
              <a:rPr lang="ko-KR" altLang="en-US" smtClean="0"/>
              <a:t>그 사이에 자바 명령문들을 쓸 수 있다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86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68640" name="Group 32"/>
          <p:cNvGraphicFramePr>
            <a:graphicFrameLocks noGrp="1"/>
          </p:cNvGraphicFramePr>
          <p:nvPr/>
        </p:nvGraphicFramePr>
        <p:xfrm>
          <a:off x="1524000" y="2262188"/>
          <a:ext cx="5486400" cy="2042160"/>
        </p:xfrm>
        <a:graphic>
          <a:graphicData uri="http://schemas.openxmlformats.org/drawingml/2006/table">
            <a:tbl>
              <a:tblPr/>
              <a:tblGrid>
                <a:gridCol w="5486400"/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1-4]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간단한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&lt;HEAD&gt;&lt;TITLE&gt;Sum of 1 to 100&lt;/TITLE&gt;&lt;/HEAD&gt;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&lt;%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for (int cnt =1; cnt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1 + 2 + 3 + …. + 100 = &lt;%= total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&lt;/HTML&gt;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82838" y="3094038"/>
            <a:ext cx="2835275" cy="6461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38525" y="3770313"/>
            <a:ext cx="914400" cy="15557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86400" y="34290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스크립트릿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scriptlet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2" name="구부러진 연결선 21"/>
          <p:cNvCxnSpPr>
            <a:stCxn id="18" idx="1"/>
            <a:endCxn id="14" idx="3"/>
          </p:cNvCxnSpPr>
          <p:nvPr/>
        </p:nvCxnSpPr>
        <p:spPr>
          <a:xfrm rot="10800000">
            <a:off x="5218113" y="3417888"/>
            <a:ext cx="268287" cy="125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733925" y="3962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(expression)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9" name="구부러진 연결선 28"/>
          <p:cNvCxnSpPr>
            <a:stCxn id="25" idx="1"/>
            <a:endCxn id="15" idx="3"/>
          </p:cNvCxnSpPr>
          <p:nvPr/>
        </p:nvCxnSpPr>
        <p:spPr>
          <a:xfrm rot="10800000">
            <a:off x="4352925" y="3848100"/>
            <a:ext cx="381000" cy="2286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639" name="Group 31"/>
          <p:cNvGraphicFramePr>
            <a:graphicFrameLocks noGrp="1"/>
          </p:cNvGraphicFramePr>
          <p:nvPr/>
        </p:nvGraphicFramePr>
        <p:xfrm>
          <a:off x="1752600" y="5410200"/>
          <a:ext cx="3048000" cy="1097280"/>
        </p:xfrm>
        <a:graphic>
          <a:graphicData uri="http://schemas.openxmlformats.org/drawingml/2006/table">
            <a:tbl>
              <a:tblPr/>
              <a:tblGrid>
                <a:gridCol w="3048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&lt;% int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total = 0;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for (int cnt =1; cnt &lt;= 100; cnt++)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total += cnt;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%&gt;</a:t>
                      </a:r>
                      <a:endParaRPr kumimoji="0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281238" y="5513388"/>
            <a:ext cx="2152650" cy="6842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029200" y="5867400"/>
            <a:ext cx="1066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명령문들</a:t>
            </a:r>
          </a:p>
        </p:txBody>
      </p:sp>
      <p:cxnSp>
        <p:nvCxnSpPr>
          <p:cNvPr id="36" name="구부러진 연결선 35"/>
          <p:cNvCxnSpPr>
            <a:stCxn id="34" idx="1"/>
            <a:endCxn id="32" idx="3"/>
          </p:cNvCxnSpPr>
          <p:nvPr/>
        </p:nvCxnSpPr>
        <p:spPr>
          <a:xfrm rot="10800000">
            <a:off x="4433888" y="5856288"/>
            <a:ext cx="595312" cy="125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57200" y="55626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스크립틀릿의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시작 표시</a:t>
            </a:r>
          </a:p>
        </p:txBody>
      </p:sp>
      <p:cxnSp>
        <p:nvCxnSpPr>
          <p:cNvPr id="44" name="직선 화살표 연결선 43"/>
          <p:cNvCxnSpPr>
            <a:stCxn id="42" idx="3"/>
          </p:cNvCxnSpPr>
          <p:nvPr/>
        </p:nvCxnSpPr>
        <p:spPr>
          <a:xfrm flipV="1">
            <a:off x="1524000" y="5638800"/>
            <a:ext cx="4572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57200" y="63246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스크립틀릿의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끝 표시</a:t>
            </a:r>
          </a:p>
        </p:txBody>
      </p:sp>
      <p:cxnSp>
        <p:nvCxnSpPr>
          <p:cNvPr id="47" name="직선 화살표 연결선 46"/>
          <p:cNvCxnSpPr>
            <a:stCxn id="45" idx="3"/>
          </p:cNvCxnSpPr>
          <p:nvPr/>
        </p:nvCxnSpPr>
        <p:spPr>
          <a:xfrm flipV="1">
            <a:off x="1524000" y="6400800"/>
            <a:ext cx="4572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익스프레션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lang="en-US" altLang="ko-KR" smtClean="0"/>
              <a:t>)</a:t>
            </a:r>
            <a:r>
              <a:rPr lang="ko-KR" altLang="en-US" smtClean="0"/>
              <a:t>은 식</a:t>
            </a:r>
            <a:r>
              <a:rPr lang="en-US" altLang="ko-KR" smtClean="0"/>
              <a:t>(</a:t>
            </a:r>
            <a:r>
              <a:rPr lang="ko-KR" altLang="en-US" smtClean="0"/>
              <a:t>式</a:t>
            </a:r>
            <a:r>
              <a:rPr lang="en-US" altLang="ko-KR" smtClean="0"/>
              <a:t>)</a:t>
            </a:r>
            <a:r>
              <a:rPr lang="ko-KR" altLang="en-US" smtClean="0"/>
              <a:t>이라는 뜻이다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익스프레션은</a:t>
            </a:r>
            <a:r>
              <a:rPr lang="en-US" altLang="ko-KR" smtClean="0"/>
              <a:t> &lt;%=</a:t>
            </a:r>
            <a:r>
              <a:rPr lang="ko-KR" altLang="en-US" smtClean="0"/>
              <a:t>로 시작해서 </a:t>
            </a:r>
            <a:r>
              <a:rPr lang="en-US" altLang="ko-KR" smtClean="0"/>
              <a:t>%&gt;</a:t>
            </a:r>
            <a:r>
              <a:rPr lang="ko-KR" altLang="en-US" smtClean="0"/>
              <a:t>로 끝나고</a:t>
            </a:r>
            <a:r>
              <a:rPr lang="en-US" altLang="ko-KR" smtClean="0"/>
              <a:t>, </a:t>
            </a:r>
            <a:r>
              <a:rPr lang="ko-KR" altLang="en-US" smtClean="0"/>
              <a:t>그 사이에 자바 식을 쓸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페이지에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코드는 웹 브라우저로 그대로 전달되지만 스크립틀릿과 익스프레션은 웹 컨테이너에 의해 처리된다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컨테이너는 스크립틀릿에 포함된 자바 명령문은 실행만 하고</a:t>
            </a:r>
            <a:r>
              <a:rPr lang="en-US" altLang="ko-KR" smtClean="0"/>
              <a:t>, </a:t>
            </a:r>
            <a:r>
              <a:rPr lang="ko-KR" altLang="en-US" smtClean="0"/>
              <a:t>익스프레션에 포함된 자바 식은 계산한 다음에 그 결과를 웹 브라우저로 보낸다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696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905000" y="2514600"/>
          <a:ext cx="2819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&lt;%= </a:t>
                      </a:r>
                      <a:r>
                        <a:rPr kumimoji="0" lang="en-US" altLang="ko-KR" sz="12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total + 101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33425" y="2562225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시작 표시</a:t>
            </a:r>
          </a:p>
        </p:txBody>
      </p:sp>
      <p:cxnSp>
        <p:nvCxnSpPr>
          <p:cNvPr id="23" name="직선 화살표 연결선 22"/>
          <p:cNvCxnSpPr>
            <a:stCxn id="20" idx="3"/>
          </p:cNvCxnSpPr>
          <p:nvPr/>
        </p:nvCxnSpPr>
        <p:spPr>
          <a:xfrm>
            <a:off x="1800225" y="2714625"/>
            <a:ext cx="814388" cy="30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876800" y="257175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끝 표시</a:t>
            </a:r>
          </a:p>
        </p:txBody>
      </p:sp>
      <p:cxnSp>
        <p:nvCxnSpPr>
          <p:cNvPr id="27" name="직선 화살표 연결선 26"/>
          <p:cNvCxnSpPr>
            <a:stCxn id="24" idx="1"/>
          </p:cNvCxnSpPr>
          <p:nvPr/>
        </p:nvCxnSpPr>
        <p:spPr>
          <a:xfrm rot="10800000" flipV="1">
            <a:off x="4027488" y="2724150"/>
            <a:ext cx="849312" cy="111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819400" y="3124200"/>
            <a:ext cx="1066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식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33" name="직선 화살표 연결선 32"/>
          <p:cNvCxnSpPr>
            <a:stCxn id="28" idx="0"/>
          </p:cNvCxnSpPr>
          <p:nvPr/>
        </p:nvCxnSpPr>
        <p:spPr>
          <a:xfrm rot="5400000" flipH="1" flipV="1">
            <a:off x="3190082" y="2951956"/>
            <a:ext cx="334962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서버는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 파일을 찾아서 보내주는 일 뿐만 아니라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생성하는 프로그램을 호출해서 그 프로그램의 실행 결과를 보내주는 일도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이 때 호출 되는 프로그램을 </a:t>
            </a:r>
            <a:r>
              <a:rPr lang="en-US" altLang="ko-KR" smtClean="0"/>
              <a:t>“</a:t>
            </a:r>
            <a:r>
              <a:rPr lang="ko-KR" altLang="en-US" smtClean="0"/>
              <a:t>웹 애플리케이션</a:t>
            </a:r>
            <a:r>
              <a:rPr lang="en-US" altLang="ko-KR" smtClean="0"/>
              <a:t>”</a:t>
            </a:r>
            <a:r>
              <a:rPr lang="ko-KR" altLang="en-US" smtClean="0"/>
              <a:t>이라고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애플리케이션이 생성하는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동적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ko-KR" altLang="en-US" smtClean="0"/>
              <a:t> 문서라 하고</a:t>
            </a:r>
            <a:r>
              <a:rPr lang="en-US" altLang="ko-KR" smtClean="0"/>
              <a:t>, </a:t>
            </a:r>
            <a:r>
              <a:rPr lang="ko-KR" altLang="en-US" smtClean="0"/>
              <a:t>웹 서버 쪽에 파일 형태로 저장되어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ko-KR" altLang="en-US" smtClean="0"/>
              <a:t>문서를 정적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ko-KR" altLang="en-US" smtClean="0"/>
              <a:t> 문서라고 한다</a:t>
            </a:r>
            <a:r>
              <a:rPr lang="en-US" altLang="ko-KR" smtClean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536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/>
          <a:srcRect l="30853" t="23969" r="30650" b="36115"/>
          <a:stretch>
            <a:fillRect/>
          </a:stretch>
        </p:blipFill>
        <p:spPr bwMode="auto">
          <a:xfrm>
            <a:off x="838200" y="3505200"/>
            <a:ext cx="7010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362200" y="61722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 애플리케이션이 생성하는 동적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[</a:t>
            </a:r>
            <a:r>
              <a:rPr lang="ko-KR" altLang="en-US" smtClean="0"/>
              <a:t>예제 </a:t>
            </a:r>
            <a:r>
              <a:rPr lang="en-US" altLang="ko-KR" smtClean="0"/>
              <a:t>1-4]</a:t>
            </a:r>
            <a:r>
              <a:rPr lang="ko-KR" altLang="en-US" smtClean="0"/>
              <a:t>의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페이지가 처리되고 나면 다음과 같은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문서가 웹 브라우저로 전송된다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[</a:t>
            </a:r>
            <a:r>
              <a:rPr lang="ko-KR" altLang="en-US" smtClean="0"/>
              <a:t>예제</a:t>
            </a:r>
            <a:r>
              <a:rPr lang="en-US" altLang="ko-KR" smtClean="0"/>
              <a:t> 1-4]</a:t>
            </a:r>
            <a:r>
              <a:rPr lang="ko-KR" altLang="en-US" smtClean="0"/>
              <a:t>를 톰캣의 디렉터리에 설치한다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065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70670" name="Group 14"/>
          <p:cNvGraphicFramePr>
            <a:graphicFrameLocks noGrp="1"/>
          </p:cNvGraphicFramePr>
          <p:nvPr/>
        </p:nvGraphicFramePr>
        <p:xfrm>
          <a:off x="1828800" y="1933575"/>
          <a:ext cx="5105400" cy="1097280"/>
        </p:xfrm>
        <a:graphic>
          <a:graphicData uri="http://schemas.openxmlformats.org/drawingml/2006/table">
            <a:tbl>
              <a:tblPr/>
              <a:tblGrid>
                <a:gridCol w="5105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&lt;HEAD&gt;&lt;TITLE&gt;Sum of 1 to 100&lt;/TITLE&gt;&lt;/HEAD&gt;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&lt;BODY&gt;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        1 + 2 + 3 + …. + 100 = 5050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&lt;/BODY&gt;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&lt;/HTML&gt;     </a:t>
                      </a:r>
                      <a:endParaRPr kumimoji="0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209800" y="3076575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1-41]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 생성하는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코드</a:t>
            </a:r>
          </a:p>
        </p:txBody>
      </p:sp>
      <p:pic>
        <p:nvPicPr>
          <p:cNvPr id="70666" name="Picture 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038600"/>
            <a:ext cx="41624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7" name="Picture 6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4648200"/>
            <a:ext cx="320040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752600" y="6400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1-42]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톰캣에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페이지를 설치하는 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페이지의 설치가 끝나고 나면 웹 브라우저를 이용해서 호출할 수 있으며</a:t>
            </a:r>
            <a:r>
              <a:rPr lang="en-US" altLang="ko-KR" smtClean="0"/>
              <a:t>, URL</a:t>
            </a:r>
            <a:r>
              <a:rPr lang="ko-KR" altLang="en-US" smtClean="0"/>
              <a:t>을 만드는 방법은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문서의 경우와 동일하다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mtClean="0"/>
              <a:t>brain </a:t>
            </a:r>
            <a:r>
              <a:rPr lang="ko-KR" altLang="en-US" smtClean="0"/>
              <a:t>웹 애플리케이션 디렉터리에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Hundred.jsp</a:t>
            </a:r>
            <a:r>
              <a:rPr lang="ko-KR" altLang="en-US" smtClean="0"/>
              <a:t>라는 이름으로 저장했다면</a:t>
            </a:r>
            <a:r>
              <a:rPr lang="en-US" altLang="ko-KR" smtClean="0"/>
              <a:t>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http://localhost:8080/brain/Hundred.jsp</a:t>
            </a:r>
            <a:r>
              <a:rPr lang="ko-KR" altLang="en-US" smtClean="0"/>
              <a:t>라는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smtClean="0"/>
              <a:t>을 만들어서 사용한다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1682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pic>
        <p:nvPicPr>
          <p:cNvPr id="71683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124200"/>
            <a:ext cx="49530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2286000" y="50292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1-43]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웹 페이지의 소스 코드를 확인 하는 방법은 다음과 같다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270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86000" y="60198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1-44] JSP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페이지로부터 만들어진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HTML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코드를 보는 방법</a:t>
            </a:r>
          </a:p>
        </p:txBody>
      </p:sp>
      <p:pic>
        <p:nvPicPr>
          <p:cNvPr id="72708" name="Picture 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52600"/>
            <a:ext cx="58769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4233863"/>
            <a:ext cx="3143250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2710" name="구부러진 연결선 11"/>
          <p:cNvCxnSpPr>
            <a:cxnSpLocks noChangeShapeType="1"/>
          </p:cNvCxnSpPr>
          <p:nvPr/>
        </p:nvCxnSpPr>
        <p:spPr bwMode="auto">
          <a:xfrm>
            <a:off x="5514975" y="3937000"/>
            <a:ext cx="1543050" cy="296863"/>
          </a:xfrm>
          <a:prstGeom prst="curvedConnector2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다음과 같은 비슷한 모습의 에러 페이지가 나타날 수도 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373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81200" y="63246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1-45] JSP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페이지에 문법적인 에러가 있을 때</a:t>
            </a:r>
          </a:p>
        </p:txBody>
      </p:sp>
      <p:pic>
        <p:nvPicPr>
          <p:cNvPr id="73732" name="Picture 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6934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960438" y="3592513"/>
            <a:ext cx="4008437" cy="1666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>
            <a:off x="4419600" y="3810000"/>
            <a:ext cx="76200" cy="304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48275" y="3571875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에러에 대한 설명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rot="10800000">
            <a:off x="4941888" y="3657600"/>
            <a:ext cx="433387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724400" y="3962400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에러 발생 위치의 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소스 코드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한글이 있는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페이지의 작성 예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위 예제 </a:t>
            </a:r>
            <a:r>
              <a:rPr lang="en-US" altLang="ko-KR" smtClean="0"/>
              <a:t>1</a:t>
            </a:r>
            <a:r>
              <a:rPr lang="ko-KR" altLang="en-US" smtClean="0"/>
              <a:t>행의 코드는 지시자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directive</a:t>
            </a:r>
            <a:r>
              <a:rPr lang="en-US" altLang="ko-KR" smtClean="0"/>
              <a:t>)</a:t>
            </a:r>
            <a:r>
              <a:rPr lang="ko-KR" altLang="en-US" smtClean="0"/>
              <a:t>라고 하는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 </a:t>
            </a:r>
            <a:r>
              <a:rPr lang="ko-KR" altLang="en-US" smtClean="0"/>
              <a:t>문법이다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475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74764" name="Group 12"/>
          <p:cNvGraphicFramePr>
            <a:graphicFrameLocks noGrp="1"/>
          </p:cNvGraphicFramePr>
          <p:nvPr/>
        </p:nvGraphicFramePr>
        <p:xfrm>
          <a:off x="1447800" y="1905000"/>
          <a:ext cx="5486400" cy="3131820"/>
        </p:xfrm>
        <a:graphic>
          <a:graphicData uri="http://schemas.openxmlformats.org/drawingml/2006/table">
            <a:tbl>
              <a:tblPr/>
              <a:tblGrid>
                <a:gridCol w="5486400"/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1-5]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한글이 포함된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&lt;%@page contentType=“text/html;   charset=euc-kr”%&gt;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&lt;HEAD&gt;&lt;TITLE&gt;1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&lt;%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for (int cnt =1; cnt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          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까지 더한 값은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?   &lt;%= total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&lt;/HTML&gt;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간단한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페이지로 톰캣 테스트하기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지시자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directive</a:t>
            </a:r>
            <a:r>
              <a:rPr lang="en-US" altLang="ko-KR" smtClean="0"/>
              <a:t>)</a:t>
            </a:r>
            <a:r>
              <a:rPr lang="ko-KR" altLang="en-US" smtClean="0"/>
              <a:t>는 스크립틀릿이나 익스프레션처럼 동적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만드는 일에 직접 참여하는 것이 아니라</a:t>
            </a:r>
            <a:r>
              <a:rPr lang="en-US" altLang="ko-KR" smtClean="0"/>
              <a:t>, </a:t>
            </a:r>
            <a:r>
              <a:rPr lang="ko-KR" altLang="en-US" smtClean="0"/>
              <a:t>웹 컨테이너가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smtClean="0"/>
              <a:t> </a:t>
            </a:r>
            <a:r>
              <a:rPr lang="ko-KR" altLang="en-US" smtClean="0"/>
              <a:t>페이지를 처리할 때 필요한 정보를 기술한다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[</a:t>
            </a:r>
            <a:r>
              <a:rPr lang="ko-KR" altLang="en-US" smtClean="0"/>
              <a:t>예제 </a:t>
            </a:r>
            <a:r>
              <a:rPr lang="en-US" altLang="ko-KR" smtClean="0"/>
              <a:t>1-5]</a:t>
            </a:r>
            <a:r>
              <a:rPr lang="ko-KR" altLang="en-US" smtClean="0"/>
              <a:t>를 작성한 다음에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brain</a:t>
            </a:r>
            <a:r>
              <a:rPr lang="en-US" altLang="ko-KR" smtClean="0"/>
              <a:t> </a:t>
            </a:r>
            <a:r>
              <a:rPr lang="ko-KR" altLang="en-US" smtClean="0"/>
              <a:t>웹 애플리케이션 디렉터리에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HundredHangul.jsp</a:t>
            </a:r>
            <a:r>
              <a:rPr lang="ko-KR" altLang="en-US" smtClean="0"/>
              <a:t>라는 이름으로 저장하라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7577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간단한 </a:t>
            </a:r>
            <a:r>
              <a:rPr lang="en-US" altLang="ko-KR" smtClean="0"/>
              <a:t>JSP </a:t>
            </a:r>
            <a:r>
              <a:rPr lang="ko-KR" altLang="en-US" smtClean="0"/>
              <a:t>페이지 작성하기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05000" y="2590800"/>
          <a:ext cx="42672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&lt;%@page </a:t>
                      </a:r>
                      <a:r>
                        <a:rPr kumimoji="0" lang="en-US" altLang="ko-KR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contentType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 ”text/html; </a:t>
                      </a:r>
                      <a:r>
                        <a:rPr kumimoji="0" lang="en-US" altLang="ko-KR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charset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</a:t>
                      </a:r>
                      <a:r>
                        <a:rPr kumimoji="0" lang="en-US" altLang="ko-KR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euc-kr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”%&gt;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981200" y="32004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이 문서의 내용은</a:t>
            </a:r>
          </a:p>
        </p:txBody>
      </p:sp>
      <p:cxnSp>
        <p:nvCxnSpPr>
          <p:cNvPr id="9" name="직선 화살표 연결선 8"/>
          <p:cNvCxnSpPr>
            <a:stCxn id="6" idx="0"/>
          </p:cNvCxnSpPr>
          <p:nvPr/>
        </p:nvCxnSpPr>
        <p:spPr>
          <a:xfrm rot="5400000" flipH="1" flipV="1">
            <a:off x="2762250" y="2838450"/>
            <a:ext cx="3048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505200" y="32766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HTML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문법으로 작성된 텍스트이고</a:t>
            </a:r>
          </a:p>
        </p:txBody>
      </p:sp>
      <p:cxnSp>
        <p:nvCxnSpPr>
          <p:cNvPr id="13" name="직선 화살표 연결선 12"/>
          <p:cNvCxnSpPr>
            <a:stCxn id="10" idx="0"/>
          </p:cNvCxnSpPr>
          <p:nvPr/>
        </p:nvCxnSpPr>
        <p:spPr>
          <a:xfrm rot="5400000" flipH="1" flipV="1">
            <a:off x="4078288" y="3084512"/>
            <a:ext cx="3810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81600" y="3200400"/>
            <a:ext cx="1676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euc-kr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문자셋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한글코드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으로 인코딩되어 있으므로 참고하라</a:t>
            </a:r>
          </a:p>
        </p:txBody>
      </p:sp>
      <p:cxnSp>
        <p:nvCxnSpPr>
          <p:cNvPr id="16" name="직선 화살표 연결선 15"/>
          <p:cNvCxnSpPr>
            <a:stCxn id="14" idx="0"/>
          </p:cNvCxnSpPr>
          <p:nvPr/>
        </p:nvCxnSpPr>
        <p:spPr>
          <a:xfrm rot="16200000" flipV="1">
            <a:off x="5600700" y="2781300"/>
            <a:ext cx="3048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791" name="Picture 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648200"/>
            <a:ext cx="4953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1981200" y="6324600"/>
            <a:ext cx="449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1-46]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1-5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최초의 앱 애플리케이션 기술인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CGI(Common Gateway Interface)</a:t>
            </a:r>
            <a:r>
              <a:rPr lang="ko-KR" altLang="en-US" smtClean="0"/>
              <a:t>에서는 웹 애플리케이션을 웹 서버와 동등한 독립적인 프로그램 형태로 작성했다</a:t>
            </a:r>
            <a:r>
              <a:rPr lang="en-US" altLang="ko-KR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CGI</a:t>
            </a:r>
            <a:r>
              <a:rPr lang="en-US" altLang="ko-KR" smtClean="0"/>
              <a:t> </a:t>
            </a:r>
            <a:r>
              <a:rPr lang="ko-KR" altLang="en-US" smtClean="0"/>
              <a:t>프로그램에는 커다란 문제점이 두 가지가 있다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첫째 </a:t>
            </a:r>
            <a:r>
              <a:rPr lang="en-US" altLang="ko-KR" smtClean="0"/>
              <a:t>: </a:t>
            </a:r>
            <a:r>
              <a:rPr lang="ko-KR" altLang="en-US" smtClean="0"/>
              <a:t>독립적인 프로그램을 실행하기 위해서는 시스템 자원이 많이 필요했다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둘째 </a:t>
            </a:r>
            <a:r>
              <a:rPr lang="en-US" altLang="ko-KR" smtClean="0"/>
              <a:t>: </a:t>
            </a:r>
            <a:r>
              <a:rPr lang="ko-KR" altLang="en-US" smtClean="0"/>
              <a:t>운영체제에 의해 웹 서버와 별개의 프로그램으로 취급되는 </a:t>
            </a:r>
            <a:r>
              <a:rPr lang="en-US" altLang="ko-KR" smtClean="0">
                <a:latin typeface="Times New Roman" pitchFamily="18" charset="0"/>
                <a:cs typeface="Times New Roman" pitchFamily="18" charset="0"/>
              </a:rPr>
              <a:t>CGI</a:t>
            </a:r>
            <a:r>
              <a:rPr lang="en-US" altLang="ko-KR" smtClean="0"/>
              <a:t> </a:t>
            </a:r>
            <a:r>
              <a:rPr lang="ko-KR" altLang="en-US" smtClean="0"/>
              <a:t>프로그램의 실행 흐름을</a:t>
            </a:r>
            <a:endParaRPr lang="en-US" altLang="ko-KR" smtClean="0"/>
          </a:p>
          <a:p>
            <a:pPr lvl="2">
              <a:lnSpc>
                <a:spcPct val="150000"/>
              </a:lnSpc>
              <a:buFontTx/>
              <a:buNone/>
            </a:pPr>
            <a:r>
              <a:rPr lang="ko-KR" altLang="en-US" smtClean="0"/>
              <a:t>             웹 서버가 적절하게 제어할 수 없었다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CGI</a:t>
            </a:r>
            <a:r>
              <a:rPr lang="en-US" altLang="ko-KR" smtClean="0"/>
              <a:t> </a:t>
            </a:r>
            <a:r>
              <a:rPr lang="ko-KR" altLang="en-US" smtClean="0"/>
              <a:t>프로그램의 문제를 해결하기 위해 웹 서버의 일부인 모듈 형태로 웹 애플리케이션을 작성하는 새로운 기술이 개발되기 시작하였다</a:t>
            </a:r>
            <a:r>
              <a:rPr lang="en-US" altLang="ko-KR" smtClean="0"/>
              <a:t>. </a:t>
            </a:r>
            <a:r>
              <a:rPr lang="ko-KR" altLang="en-US" smtClean="0"/>
              <a:t>처음으로</a:t>
            </a:r>
            <a:r>
              <a:rPr lang="en-US" altLang="ko-KR" smtClean="0"/>
              <a:t> </a:t>
            </a:r>
            <a:r>
              <a:rPr lang="ko-KR" altLang="en-US" smtClean="0"/>
              <a:t>등장한 접근 방법은 </a:t>
            </a:r>
            <a:r>
              <a:rPr lang="en-US" altLang="ko-KR" smtClean="0"/>
              <a:t>“</a:t>
            </a:r>
            <a:r>
              <a:rPr lang="ko-KR" altLang="en-US" smtClean="0"/>
              <a:t>웹 서버의 서브루틴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subroutine, C</a:t>
            </a:r>
            <a:r>
              <a:rPr lang="ko-KR" altLang="en-US" smtClean="0"/>
              <a:t>에서 말하는 함수</a:t>
            </a:r>
            <a:r>
              <a:rPr lang="en-US" altLang="ko-KR" smtClean="0"/>
              <a:t>) </a:t>
            </a:r>
            <a:r>
              <a:rPr lang="ko-KR" altLang="en-US" smtClean="0"/>
              <a:t>형태로 웹 애플리케이션을 만드는 것이었다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그 후 객체지향 프로그래밍 기법이 도입되어서 웹 어플리케이션을 객체 형태로 구현하는 기술이 등장하였는데</a:t>
            </a:r>
            <a:r>
              <a:rPr lang="en-US" altLang="ko-KR" smtClean="0"/>
              <a:t>, </a:t>
            </a:r>
            <a:r>
              <a:rPr lang="ko-KR" altLang="en-US" smtClean="0"/>
              <a:t>그 중 하나가 바로 </a:t>
            </a:r>
            <a:r>
              <a:rPr lang="en-US" altLang="ko-KR" smtClean="0"/>
              <a:t>“</a:t>
            </a:r>
            <a:r>
              <a:rPr lang="ko-KR" altLang="en-US" smtClean="0"/>
              <a:t>서블릿</a:t>
            </a:r>
            <a:r>
              <a:rPr lang="en-US" altLang="ko-KR" smtClean="0"/>
              <a:t>”</a:t>
            </a:r>
            <a:r>
              <a:rPr lang="ko-KR" altLang="en-US" smtClean="0"/>
              <a:t>기술이다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638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서블릿 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서블릿</a:t>
            </a:r>
            <a:r>
              <a:rPr lang="en-US" altLang="ko-KR" smtClean="0"/>
              <a:t>(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altLang="ko-KR" smtClean="0"/>
              <a:t>)</a:t>
            </a:r>
            <a:r>
              <a:rPr lang="ko-KR" altLang="en-US" smtClean="0"/>
              <a:t>이란 자바를 기반으로 하는 웹 애플리케이션 프로그래밍 기술이다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서블릿 기술에서는 자바 클래스 형태로 웹 애플리케이션을 작성하는데</a:t>
            </a:r>
            <a:r>
              <a:rPr lang="en-US" altLang="ko-KR" smtClean="0"/>
              <a:t>, </a:t>
            </a:r>
            <a:r>
              <a:rPr lang="ko-KR" altLang="en-US" smtClean="0"/>
              <a:t>이 클래스를 서블릿 클래스라고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서블릿 클래스를 작성할 때 지켜야 할 규칙은 다음과 같다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첫째 </a:t>
            </a:r>
            <a:r>
              <a:rPr lang="en-US" altLang="ko-KR" smtClean="0"/>
              <a:t>: </a:t>
            </a:r>
            <a:r>
              <a:rPr lang="ko-KR" altLang="en-US" smtClean="0"/>
              <a:t>서블릿 클래스는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javax.servle</a:t>
            </a:r>
            <a:r>
              <a:rPr lang="en-US" altLang="ko-KR" smtClean="0"/>
              <a:t> </a:t>
            </a:r>
            <a:r>
              <a:rPr lang="ko-KR" altLang="en-US" smtClean="0"/>
              <a:t>패키지에 속하는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altLang="ko-KR" smtClean="0"/>
              <a:t> </a:t>
            </a:r>
            <a:r>
              <a:rPr lang="ko-KR" altLang="en-US" smtClean="0"/>
              <a:t>인터페이스를 구현하도록 만들어야 한다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둘째 </a:t>
            </a:r>
            <a:r>
              <a:rPr lang="en-US" altLang="ko-KR" smtClean="0"/>
              <a:t>: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doGet</a:t>
            </a:r>
            <a:r>
              <a:rPr lang="ko-KR" altLang="en-US" smtClean="0"/>
              <a:t> 또는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doPost</a:t>
            </a:r>
            <a:r>
              <a:rPr lang="ko-KR" altLang="en-US" smtClean="0"/>
              <a:t>라는 메서드를 선언하고</a:t>
            </a:r>
            <a:r>
              <a:rPr lang="en-US" altLang="ko-KR" smtClean="0"/>
              <a:t>, </a:t>
            </a:r>
            <a:r>
              <a:rPr lang="ko-KR" altLang="en-US" smtClean="0"/>
              <a:t>그 안에 서블릿 클래스가 호출되었을 때 해야 할 일을 써 넣어야 한다</a:t>
            </a:r>
            <a:r>
              <a:rPr lang="en-US" altLang="ko-KR" smtClean="0"/>
              <a:t>. (</a:t>
            </a:r>
            <a:r>
              <a:rPr lang="ko-KR" altLang="en-US" smtClean="0"/>
              <a:t>이 두 메서드를 작성할 때도 지켜야 할 규칙이 있으며</a:t>
            </a:r>
            <a:r>
              <a:rPr lang="en-US" altLang="ko-KR" smtClean="0"/>
              <a:t>, </a:t>
            </a:r>
            <a:r>
              <a:rPr lang="ko-KR" altLang="en-US" smtClean="0"/>
              <a:t>그것은 다음 페이지에서 설명할 파라미터와 익셉션에 관한 것이다</a:t>
            </a:r>
            <a:r>
              <a:rPr lang="en-US" altLang="ko-KR" smtClean="0"/>
              <a:t>.)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셋째 </a:t>
            </a:r>
            <a:r>
              <a:rPr lang="en-US" altLang="ko-KR" smtClean="0"/>
              <a:t>: </a:t>
            </a:r>
            <a:r>
              <a:rPr lang="ko-KR" altLang="en-US" smtClean="0"/>
              <a:t>동적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문서를 생성해서 웹 브라우저로 보내는 일을 하기 위해서는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doGet, doPost</a:t>
            </a:r>
            <a:r>
              <a:rPr lang="en-US" altLang="ko-KR" smtClean="0"/>
              <a:t> </a:t>
            </a:r>
            <a:r>
              <a:rPr lang="ko-KR" altLang="en-US" smtClean="0"/>
              <a:t>메서드의 두 번째 파라미터를 이용해야 한다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74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 smtClean="0"/>
              <a:t>서블릿 기술에 대하여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다음은 이 세 가지 규칙에 따라 작성한 서블릿 클래스의 예이다</a:t>
            </a:r>
            <a:r>
              <a:rPr lang="en-US" altLang="ko-KR" smtClean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2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위의 서블릿 클래스는 </a:t>
            </a:r>
            <a:r>
              <a:rPr lang="en-US" altLang="ko-KR" smtClean="0"/>
              <a:t>1</a:t>
            </a:r>
            <a:r>
              <a:rPr lang="ko-KR" altLang="en-US" smtClean="0"/>
              <a:t>부터 </a:t>
            </a:r>
            <a:r>
              <a:rPr lang="en-US" altLang="ko-KR" smtClean="0"/>
              <a:t>100</a:t>
            </a:r>
            <a:r>
              <a:rPr lang="ko-KR" altLang="en-US" smtClean="0"/>
              <a:t>까지의 합을 구한 결과를 </a:t>
            </a:r>
            <a:r>
              <a:rPr lang="en-US" altLang="ko-KR" b="1" smtClean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 smtClean="0"/>
              <a:t> </a:t>
            </a:r>
            <a:r>
              <a:rPr lang="ko-KR" altLang="en-US" smtClean="0"/>
              <a:t>문서로 만들어서 웹 브라우저로 출력하는 일을 한다</a:t>
            </a:r>
            <a:r>
              <a:rPr lang="en-US" altLang="ko-KR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>
              <a:lnSpc>
                <a:spcPct val="150000"/>
              </a:lnSpc>
            </a:pP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2">
              <a:buFontTx/>
              <a:buNone/>
            </a:pPr>
            <a:endParaRPr lang="en-US" altLang="ko-KR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>
              <a:buFont typeface="Wingdings" pitchFamily="2" charset="2"/>
              <a:buNone/>
            </a:pP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endParaRPr lang="ko-KR" altLang="en-US" smtClean="0"/>
          </a:p>
        </p:txBody>
      </p:sp>
      <p:sp>
        <p:nvSpPr>
          <p:cNvPr id="18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JSP</a:t>
            </a:r>
            <a:r>
              <a:rPr lang="ko-KR" altLang="en-US" smtClean="0"/>
              <a:t>와 서블릿에 대하여</a:t>
            </a:r>
          </a:p>
        </p:txBody>
      </p:sp>
      <p:grpSp>
        <p:nvGrpSpPr>
          <p:cNvPr id="18435" name="그룹 6"/>
          <p:cNvGrpSpPr>
            <a:grpSpLocks/>
          </p:cNvGrpSpPr>
          <p:nvPr/>
        </p:nvGrpSpPr>
        <p:grpSpPr bwMode="auto">
          <a:xfrm>
            <a:off x="914400" y="1828800"/>
            <a:ext cx="7315200" cy="2819400"/>
            <a:chOff x="914400" y="1828800"/>
            <a:chExt cx="7315200" cy="2819400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2"/>
            <a:srcRect l="33794" t="17590" r="28358" b="34859"/>
            <a:stretch>
              <a:fillRect/>
            </a:stretch>
          </p:blipFill>
          <p:spPr bwMode="auto">
            <a:xfrm>
              <a:off x="914400" y="1905000"/>
              <a:ext cx="7315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990600" y="1828800"/>
              <a:ext cx="403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90600" y="4343400"/>
              <a:ext cx="403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62200" y="4724400"/>
            <a:ext cx="419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1-5]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클래스의 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23992</TotalTime>
  <Words>3508</Words>
  <Application>Microsoft Office PowerPoint</Application>
  <PresentationFormat>화면 슬라이드 쇼(4:3)</PresentationFormat>
  <Paragraphs>2841</Paragraphs>
  <Slides>66</Slides>
  <Notes>3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8" baseType="lpstr">
      <vt:lpstr>2_디자인 사용자 지정</vt:lpstr>
      <vt:lpstr>비트맵 이미지</vt:lpstr>
      <vt:lpstr>JSP와 서블릿</vt:lpstr>
      <vt:lpstr>PowerPoint 프레젠테이션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1. JSP와 서블릿에 대하여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2. JDK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3. 톰캣 설치하기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4. 간단한 JSP 페이지 작성하기</vt:lpstr>
      <vt:lpstr>PowerPoint 프레젠테이션</vt:lpstr>
    </vt:vector>
  </TitlesOfParts>
  <Company>한빛미디어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뇌를 자극하는 JSP &amp; Servlet 슬라이드</dc:title>
  <dc:creator>한빛미디어</dc:creator>
  <cp:lastModifiedBy>kosta</cp:lastModifiedBy>
  <cp:revision>2948</cp:revision>
  <dcterms:created xsi:type="dcterms:W3CDTF">2004-07-21T02:43:03Z</dcterms:created>
  <dcterms:modified xsi:type="dcterms:W3CDTF">2020-10-26T05:01:21Z</dcterms:modified>
</cp:coreProperties>
</file>